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331" r:id="rId6"/>
    <p:sldId id="442" r:id="rId7"/>
    <p:sldId id="443" r:id="rId8"/>
    <p:sldId id="444" r:id="rId9"/>
    <p:sldId id="445" r:id="rId10"/>
    <p:sldId id="446" r:id="rId11"/>
    <p:sldId id="447" r:id="rId12"/>
    <p:sldId id="449" r:id="rId13"/>
    <p:sldId id="450" r:id="rId14"/>
    <p:sldId id="451" r:id="rId15"/>
    <p:sldId id="452"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66" r:id="rId29"/>
    <p:sldId id="467" r:id="rId30"/>
    <p:sldId id="468" r:id="rId31"/>
    <p:sldId id="469" r:id="rId32"/>
    <p:sldId id="470" r:id="rId33"/>
    <p:sldId id="471" r:id="rId34"/>
    <p:sldId id="473" r:id="rId35"/>
    <p:sldId id="474" r:id="rId36"/>
    <p:sldId id="351"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A8E20-96FF-4740-8F9A-B4DB0E88372B}" v="1" dt="2024-09-06T18:00:51.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341" autoAdjust="0"/>
  </p:normalViewPr>
  <p:slideViewPr>
    <p:cSldViewPr snapToGrid="0">
      <p:cViewPr varScale="1">
        <p:scale>
          <a:sx n="79" d="100"/>
          <a:sy n="79" d="100"/>
        </p:scale>
        <p:origin x="1752" y="96"/>
      </p:cViewPr>
      <p:guideLst/>
    </p:cSldViewPr>
  </p:slideViewPr>
  <p:notesTextViewPr>
    <p:cViewPr>
      <p:scale>
        <a:sx n="1" d="1"/>
        <a:sy n="1" d="1"/>
      </p:scale>
      <p:origin x="0" y="0"/>
    </p:cViewPr>
  </p:notesTextViewPr>
  <p:sorterViewPr>
    <p:cViewPr>
      <p:scale>
        <a:sx n="100" d="100"/>
        <a:sy n="100" d="100"/>
      </p:scale>
      <p:origin x="0" y="-4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a Abrenica" userId="b88b3d1b-baee-4805-9c48-08587427b897" providerId="ADAL" clId="{15AA1DB2-3E82-4D32-A3DF-D4969B206B0F}"/>
    <pc:docChg chg="undo custSel delSld modSld">
      <pc:chgData name="Alisa Abrenica" userId="b88b3d1b-baee-4805-9c48-08587427b897" providerId="ADAL" clId="{15AA1DB2-3E82-4D32-A3DF-D4969B206B0F}" dt="2024-08-05T21:39:45.455" v="715" actId="20577"/>
      <pc:docMkLst>
        <pc:docMk/>
      </pc:docMkLst>
      <pc:sldChg chg="modNotesTx">
        <pc:chgData name="Alisa Abrenica" userId="b88b3d1b-baee-4805-9c48-08587427b897" providerId="ADAL" clId="{15AA1DB2-3E82-4D32-A3DF-D4969B206B0F}" dt="2024-08-05T15:32:18.588" v="12" actId="20577"/>
        <pc:sldMkLst>
          <pc:docMk/>
          <pc:sldMk cId="728670907" sldId="443"/>
        </pc:sldMkLst>
      </pc:sldChg>
      <pc:sldChg chg="modSp mod">
        <pc:chgData name="Alisa Abrenica" userId="b88b3d1b-baee-4805-9c48-08587427b897" providerId="ADAL" clId="{15AA1DB2-3E82-4D32-A3DF-D4969B206B0F}" dt="2024-08-05T15:32:31.539" v="18" actId="20577"/>
        <pc:sldMkLst>
          <pc:docMk/>
          <pc:sldMk cId="2121806048" sldId="444"/>
        </pc:sldMkLst>
        <pc:spChg chg="mod">
          <ac:chgData name="Alisa Abrenica" userId="b88b3d1b-baee-4805-9c48-08587427b897" providerId="ADAL" clId="{15AA1DB2-3E82-4D32-A3DF-D4969B206B0F}" dt="2024-08-05T15:32:31.539" v="18" actId="20577"/>
          <ac:spMkLst>
            <pc:docMk/>
            <pc:sldMk cId="2121806048" sldId="444"/>
            <ac:spMk id="3" creationId="{8ED0A15C-2456-2B41-9536-041BCFCD66E5}"/>
          </ac:spMkLst>
        </pc:spChg>
      </pc:sldChg>
      <pc:sldChg chg="modSp mod modNotesTx">
        <pc:chgData name="Alisa Abrenica" userId="b88b3d1b-baee-4805-9c48-08587427b897" providerId="ADAL" clId="{15AA1DB2-3E82-4D32-A3DF-D4969B206B0F}" dt="2024-08-05T15:33:19.839" v="73" actId="20577"/>
        <pc:sldMkLst>
          <pc:docMk/>
          <pc:sldMk cId="3393260194" sldId="445"/>
        </pc:sldMkLst>
        <pc:spChg chg="mod">
          <ac:chgData name="Alisa Abrenica" userId="b88b3d1b-baee-4805-9c48-08587427b897" providerId="ADAL" clId="{15AA1DB2-3E82-4D32-A3DF-D4969B206B0F}" dt="2024-08-05T15:32:49.805" v="29" actId="20577"/>
          <ac:spMkLst>
            <pc:docMk/>
            <pc:sldMk cId="3393260194" sldId="445"/>
            <ac:spMk id="5" creationId="{4E5ED680-9A91-40DA-8677-10B03F71921E}"/>
          </ac:spMkLst>
        </pc:spChg>
        <pc:spChg chg="mod">
          <ac:chgData name="Alisa Abrenica" userId="b88b3d1b-baee-4805-9c48-08587427b897" providerId="ADAL" clId="{15AA1DB2-3E82-4D32-A3DF-D4969B206B0F}" dt="2024-08-05T15:32:57.131" v="42" actId="20577"/>
          <ac:spMkLst>
            <pc:docMk/>
            <pc:sldMk cId="3393260194" sldId="445"/>
            <ac:spMk id="6" creationId="{272B91E8-0EBF-41A9-A4FF-757BE7B86792}"/>
          </ac:spMkLst>
        </pc:spChg>
      </pc:sldChg>
      <pc:sldChg chg="modNotesTx">
        <pc:chgData name="Alisa Abrenica" userId="b88b3d1b-baee-4805-9c48-08587427b897" providerId="ADAL" clId="{15AA1DB2-3E82-4D32-A3DF-D4969B206B0F}" dt="2024-08-05T15:34:13.555" v="142" actId="20577"/>
        <pc:sldMkLst>
          <pc:docMk/>
          <pc:sldMk cId="3469314115" sldId="446"/>
        </pc:sldMkLst>
      </pc:sldChg>
      <pc:sldChg chg="addSp delSp modSp mod modNotesTx">
        <pc:chgData name="Alisa Abrenica" userId="b88b3d1b-baee-4805-9c48-08587427b897" providerId="ADAL" clId="{15AA1DB2-3E82-4D32-A3DF-D4969B206B0F}" dt="2024-08-05T16:47:33.480" v="290" actId="1076"/>
        <pc:sldMkLst>
          <pc:docMk/>
          <pc:sldMk cId="3287665731" sldId="447"/>
        </pc:sldMkLst>
        <pc:spChg chg="mod">
          <ac:chgData name="Alisa Abrenica" userId="b88b3d1b-baee-4805-9c48-08587427b897" providerId="ADAL" clId="{15AA1DB2-3E82-4D32-A3DF-D4969B206B0F}" dt="2024-08-05T16:39:38.979" v="229" actId="20577"/>
          <ac:spMkLst>
            <pc:docMk/>
            <pc:sldMk cId="3287665731" sldId="447"/>
            <ac:spMk id="3" creationId="{8ED0A15C-2456-2B41-9536-041BCFCD66E5}"/>
          </ac:spMkLst>
        </pc:spChg>
        <pc:graphicFrameChg chg="del modGraphic">
          <ac:chgData name="Alisa Abrenica" userId="b88b3d1b-baee-4805-9c48-08587427b897" providerId="ADAL" clId="{15AA1DB2-3E82-4D32-A3DF-D4969B206B0F}" dt="2024-08-05T16:40:55.077" v="232" actId="478"/>
          <ac:graphicFrameMkLst>
            <pc:docMk/>
            <pc:sldMk cId="3287665731" sldId="447"/>
            <ac:graphicFrameMk id="7" creationId="{CF17A342-E18E-423F-860D-07FDA40ADD72}"/>
          </ac:graphicFrameMkLst>
        </pc:graphicFrameChg>
        <pc:picChg chg="add mod">
          <ac:chgData name="Alisa Abrenica" userId="b88b3d1b-baee-4805-9c48-08587427b897" providerId="ADAL" clId="{15AA1DB2-3E82-4D32-A3DF-D4969B206B0F}" dt="2024-08-05T16:45:33.252" v="286" actId="1076"/>
          <ac:picMkLst>
            <pc:docMk/>
            <pc:sldMk cId="3287665731" sldId="447"/>
            <ac:picMk id="4" creationId="{B5B7BA7F-7B3F-A0EF-B820-42AFCD89D15A}"/>
          </ac:picMkLst>
        </pc:picChg>
        <pc:picChg chg="add mod">
          <ac:chgData name="Alisa Abrenica" userId="b88b3d1b-baee-4805-9c48-08587427b897" providerId="ADAL" clId="{15AA1DB2-3E82-4D32-A3DF-D4969B206B0F}" dt="2024-08-05T16:47:33.480" v="290" actId="1076"/>
          <ac:picMkLst>
            <pc:docMk/>
            <pc:sldMk cId="3287665731" sldId="447"/>
            <ac:picMk id="5" creationId="{7DBB58BB-1F8D-F8B0-E1D2-C9B16F731CC5}"/>
          </ac:picMkLst>
        </pc:picChg>
      </pc:sldChg>
      <pc:sldChg chg="delSp del mod">
        <pc:chgData name="Alisa Abrenica" userId="b88b3d1b-baee-4805-9c48-08587427b897" providerId="ADAL" clId="{15AA1DB2-3E82-4D32-A3DF-D4969B206B0F}" dt="2024-08-05T16:47:59.313" v="291" actId="2696"/>
        <pc:sldMkLst>
          <pc:docMk/>
          <pc:sldMk cId="3733872525" sldId="448"/>
        </pc:sldMkLst>
        <pc:graphicFrameChg chg="del">
          <ac:chgData name="Alisa Abrenica" userId="b88b3d1b-baee-4805-9c48-08587427b897" providerId="ADAL" clId="{15AA1DB2-3E82-4D32-A3DF-D4969B206B0F}" dt="2024-08-05T16:38:47.957" v="224" actId="478"/>
          <ac:graphicFrameMkLst>
            <pc:docMk/>
            <pc:sldMk cId="3733872525" sldId="448"/>
            <ac:graphicFrameMk id="3" creationId="{E2157D20-A7C9-3B94-FC9A-81842AAF2863}"/>
          </ac:graphicFrameMkLst>
        </pc:graphicFrameChg>
      </pc:sldChg>
      <pc:sldChg chg="modSp mod modNotesTx">
        <pc:chgData name="Alisa Abrenica" userId="b88b3d1b-baee-4805-9c48-08587427b897" providerId="ADAL" clId="{15AA1DB2-3E82-4D32-A3DF-D4969B206B0F}" dt="2024-08-05T16:48:53.171" v="316" actId="20577"/>
        <pc:sldMkLst>
          <pc:docMk/>
          <pc:sldMk cId="2412667408" sldId="450"/>
        </pc:sldMkLst>
        <pc:spChg chg="mod">
          <ac:chgData name="Alisa Abrenica" userId="b88b3d1b-baee-4805-9c48-08587427b897" providerId="ADAL" clId="{15AA1DB2-3E82-4D32-A3DF-D4969B206B0F}" dt="2024-08-05T16:48:26.582" v="304" actId="27636"/>
          <ac:spMkLst>
            <pc:docMk/>
            <pc:sldMk cId="2412667408" sldId="450"/>
            <ac:spMk id="5" creationId="{06915A2E-2A61-4F33-8E8A-BEBCF78E6DB8}"/>
          </ac:spMkLst>
        </pc:spChg>
      </pc:sldChg>
      <pc:sldChg chg="modNotesTx">
        <pc:chgData name="Alisa Abrenica" userId="b88b3d1b-baee-4805-9c48-08587427b897" providerId="ADAL" clId="{15AA1DB2-3E82-4D32-A3DF-D4969B206B0F}" dt="2024-08-05T16:49:21.108" v="323" actId="6549"/>
        <pc:sldMkLst>
          <pc:docMk/>
          <pc:sldMk cId="970701781" sldId="451"/>
        </pc:sldMkLst>
      </pc:sldChg>
      <pc:sldChg chg="modSp mod modNotesTx">
        <pc:chgData name="Alisa Abrenica" userId="b88b3d1b-baee-4805-9c48-08587427b897" providerId="ADAL" clId="{15AA1DB2-3E82-4D32-A3DF-D4969B206B0F}" dt="2024-08-05T16:50:24.608" v="357" actId="20577"/>
        <pc:sldMkLst>
          <pc:docMk/>
          <pc:sldMk cId="1059106203" sldId="452"/>
        </pc:sldMkLst>
        <pc:spChg chg="mod">
          <ac:chgData name="Alisa Abrenica" userId="b88b3d1b-baee-4805-9c48-08587427b897" providerId="ADAL" clId="{15AA1DB2-3E82-4D32-A3DF-D4969B206B0F}" dt="2024-08-05T16:50:24.608" v="357" actId="20577"/>
          <ac:spMkLst>
            <pc:docMk/>
            <pc:sldMk cId="1059106203" sldId="452"/>
            <ac:spMk id="5" creationId="{52DD17AC-59D5-4B0E-89B6-955393C4B4B7}"/>
          </ac:spMkLst>
        </pc:spChg>
      </pc:sldChg>
      <pc:sldChg chg="modNotesTx">
        <pc:chgData name="Alisa Abrenica" userId="b88b3d1b-baee-4805-9c48-08587427b897" providerId="ADAL" clId="{15AA1DB2-3E82-4D32-A3DF-D4969B206B0F}" dt="2024-08-05T16:51:22.019" v="379" actId="20577"/>
        <pc:sldMkLst>
          <pc:docMk/>
          <pc:sldMk cId="1067924838" sldId="455"/>
        </pc:sldMkLst>
      </pc:sldChg>
      <pc:sldChg chg="modNotesTx">
        <pc:chgData name="Alisa Abrenica" userId="b88b3d1b-baee-4805-9c48-08587427b897" providerId="ADAL" clId="{15AA1DB2-3E82-4D32-A3DF-D4969B206B0F}" dt="2024-08-05T16:51:59.499" v="390" actId="20577"/>
        <pc:sldMkLst>
          <pc:docMk/>
          <pc:sldMk cId="2611259962" sldId="458"/>
        </pc:sldMkLst>
      </pc:sldChg>
      <pc:sldChg chg="modSp mod modNotesTx">
        <pc:chgData name="Alisa Abrenica" userId="b88b3d1b-baee-4805-9c48-08587427b897" providerId="ADAL" clId="{15AA1DB2-3E82-4D32-A3DF-D4969B206B0F}" dt="2024-08-05T16:52:46.451" v="411" actId="20577"/>
        <pc:sldMkLst>
          <pc:docMk/>
          <pc:sldMk cId="2334831211" sldId="460"/>
        </pc:sldMkLst>
        <pc:spChg chg="mod">
          <ac:chgData name="Alisa Abrenica" userId="b88b3d1b-baee-4805-9c48-08587427b897" providerId="ADAL" clId="{15AA1DB2-3E82-4D32-A3DF-D4969B206B0F}" dt="2024-08-05T16:52:30.304" v="399" actId="20577"/>
          <ac:spMkLst>
            <pc:docMk/>
            <pc:sldMk cId="2334831211" sldId="460"/>
            <ac:spMk id="3" creationId="{8ED0A15C-2456-2B41-9536-041BCFCD66E5}"/>
          </ac:spMkLst>
        </pc:spChg>
      </pc:sldChg>
      <pc:sldChg chg="modSp mod modNotesTx">
        <pc:chgData name="Alisa Abrenica" userId="b88b3d1b-baee-4805-9c48-08587427b897" providerId="ADAL" clId="{15AA1DB2-3E82-4D32-A3DF-D4969B206B0F}" dt="2024-08-05T16:53:18.215" v="454" actId="20577"/>
        <pc:sldMkLst>
          <pc:docMk/>
          <pc:sldMk cId="3944498259" sldId="461"/>
        </pc:sldMkLst>
        <pc:spChg chg="mod">
          <ac:chgData name="Alisa Abrenica" userId="b88b3d1b-baee-4805-9c48-08587427b897" providerId="ADAL" clId="{15AA1DB2-3E82-4D32-A3DF-D4969B206B0F}" dt="2024-08-05T16:53:04.009" v="423" actId="20577"/>
          <ac:spMkLst>
            <pc:docMk/>
            <pc:sldMk cId="3944498259" sldId="461"/>
            <ac:spMk id="5" creationId="{6F4F9682-00B6-4991-9B5E-2D391EA13D22}"/>
          </ac:spMkLst>
        </pc:spChg>
      </pc:sldChg>
      <pc:sldChg chg="modSp mod">
        <pc:chgData name="Alisa Abrenica" userId="b88b3d1b-baee-4805-9c48-08587427b897" providerId="ADAL" clId="{15AA1DB2-3E82-4D32-A3DF-D4969B206B0F}" dt="2024-08-05T16:53:33.316" v="464" actId="20577"/>
        <pc:sldMkLst>
          <pc:docMk/>
          <pc:sldMk cId="4028915519" sldId="462"/>
        </pc:sldMkLst>
        <pc:spChg chg="mod">
          <ac:chgData name="Alisa Abrenica" userId="b88b3d1b-baee-4805-9c48-08587427b897" providerId="ADAL" clId="{15AA1DB2-3E82-4D32-A3DF-D4969B206B0F}" dt="2024-08-05T16:53:33.316" v="464" actId="20577"/>
          <ac:spMkLst>
            <pc:docMk/>
            <pc:sldMk cId="4028915519" sldId="462"/>
            <ac:spMk id="6" creationId="{CBF31FE2-FC20-463E-8165-F9C75C528282}"/>
          </ac:spMkLst>
        </pc:spChg>
      </pc:sldChg>
      <pc:sldChg chg="modSp mod modNotesTx">
        <pc:chgData name="Alisa Abrenica" userId="b88b3d1b-baee-4805-9c48-08587427b897" providerId="ADAL" clId="{15AA1DB2-3E82-4D32-A3DF-D4969B206B0F}" dt="2024-08-05T21:39:45.455" v="715" actId="20577"/>
        <pc:sldMkLst>
          <pc:docMk/>
          <pc:sldMk cId="2214257731" sldId="474"/>
        </pc:sldMkLst>
        <pc:spChg chg="mod">
          <ac:chgData name="Alisa Abrenica" userId="b88b3d1b-baee-4805-9c48-08587427b897" providerId="ADAL" clId="{15AA1DB2-3E82-4D32-A3DF-D4969B206B0F}" dt="2024-08-05T21:39:37.883" v="709" actId="20577"/>
          <ac:spMkLst>
            <pc:docMk/>
            <pc:sldMk cId="2214257731" sldId="474"/>
            <ac:spMk id="7" creationId="{ED4F88AC-24C4-4742-ACD8-0F6FB9762CE4}"/>
          </ac:spMkLst>
        </pc:spChg>
      </pc:sldChg>
    </pc:docChg>
  </pc:docChgLst>
  <pc:docChgLst>
    <pc:chgData name="Alisa Abrenica" userId="b88b3d1b-baee-4805-9c48-08587427b897" providerId="ADAL" clId="{1A3A8E20-96FF-4740-8F9A-B4DB0E88372B}"/>
    <pc:docChg chg="modSld modNotesMaster">
      <pc:chgData name="Alisa Abrenica" userId="b88b3d1b-baee-4805-9c48-08587427b897" providerId="ADAL" clId="{1A3A8E20-96FF-4740-8F9A-B4DB0E88372B}" dt="2024-09-06T18:01:12.629" v="36" actId="20577"/>
      <pc:docMkLst>
        <pc:docMk/>
      </pc:docMkLst>
      <pc:sldChg chg="modNotesTx">
        <pc:chgData name="Alisa Abrenica" userId="b88b3d1b-baee-4805-9c48-08587427b897" providerId="ADAL" clId="{1A3A8E20-96FF-4740-8F9A-B4DB0E88372B}" dt="2024-09-06T18:01:12.629" v="36" actId="20577"/>
        <pc:sldMkLst>
          <pc:docMk/>
          <pc:sldMk cId="617117623" sldId="4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F0FAFE9-4B44-4ECA-9F03-A2196186F94B}" type="datetimeFigureOut">
              <a:rPr lang="en-US" smtClean="0"/>
              <a:t>9/6/2024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0AD9BD2-176D-41B2-9606-9365E06D61C3}" type="slidenum">
              <a:rPr lang="en-US" smtClean="0"/>
              <a:t>‹#›</a:t>
            </a:fld>
            <a:endParaRPr lang="en-US"/>
          </a:p>
        </p:txBody>
      </p:sp>
    </p:spTree>
    <p:extLst>
      <p:ext uri="{BB962C8B-B14F-4D97-AF65-F5344CB8AC3E}">
        <p14:creationId xmlns:p14="http://schemas.microsoft.com/office/powerpoint/2010/main" val="173700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irlscouts.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AD9BD2-176D-41B2-9606-9365E06D61C3}" type="slidenum">
              <a:rPr lang="en-US" smtClean="0"/>
              <a:t>1</a:t>
            </a:fld>
            <a:endParaRPr lang="en-US"/>
          </a:p>
        </p:txBody>
      </p:sp>
    </p:spTree>
    <p:extLst>
      <p:ext uri="{BB962C8B-B14F-4D97-AF65-F5344CB8AC3E}">
        <p14:creationId xmlns:p14="http://schemas.microsoft.com/office/powerpoint/2010/main" val="386707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Palatino Linotype" panose="02040502050505030304" pitchFamily="18" charset="0"/>
              </a:rPr>
              <a:t>Sales of Girl Scout products may only take place within the </a:t>
            </a:r>
            <a:r>
              <a:rPr lang="en-US" b="0" dirty="0">
                <a:solidFill>
                  <a:srgbClr val="00B050"/>
                </a:solidFill>
                <a:latin typeface="Palatino Linotype" panose="02040502050505030304" pitchFamily="18" charset="0"/>
              </a:rPr>
              <a:t>published dates </a:t>
            </a:r>
            <a:r>
              <a:rPr lang="en-US" b="0" dirty="0">
                <a:latin typeface="Palatino Linotype" panose="02040502050505030304" pitchFamily="18" charset="0"/>
              </a:rPr>
              <a:t>of the program.</a:t>
            </a:r>
          </a:p>
          <a:p>
            <a:r>
              <a:rPr lang="en-US" b="0" dirty="0">
                <a:latin typeface="Palatino Linotype" panose="02040502050505030304" pitchFamily="18" charset="0"/>
              </a:rPr>
              <a:t>NO orders are allowed to be taken or sales made prior to the published product program start date. Girl Scouts are allowed to </a:t>
            </a:r>
            <a:r>
              <a:rPr lang="en-US" b="0" dirty="0">
                <a:solidFill>
                  <a:srgbClr val="00B050"/>
                </a:solidFill>
                <a:latin typeface="Palatino Linotype" panose="02040502050505030304" pitchFamily="18" charset="0"/>
              </a:rPr>
              <a:t>announce in advance</a:t>
            </a:r>
            <a:r>
              <a:rPr lang="en-US" b="0" dirty="0">
                <a:latin typeface="Palatino Linotype" panose="02040502050505030304" pitchFamily="18" charset="0"/>
              </a:rPr>
              <a:t> to potential customers that the sale is starting soon, however, cannot accept orders until the start date. </a:t>
            </a:r>
          </a:p>
          <a:p>
            <a:pPr>
              <a:buClr>
                <a:schemeClr val="tx1"/>
              </a:buClr>
            </a:pPr>
            <a:r>
              <a:rPr lang="en-US" b="0" dirty="0">
                <a:solidFill>
                  <a:srgbClr val="00B050"/>
                </a:solidFill>
                <a:latin typeface="Palatino Linotype" panose="02040502050505030304" pitchFamily="18" charset="0"/>
              </a:rPr>
              <a:t>NO sales are allowed after </a:t>
            </a:r>
            <a:r>
              <a:rPr lang="en-US" b="0" dirty="0">
                <a:latin typeface="Palatino Linotype" panose="02040502050505030304" pitchFamily="18" charset="0"/>
              </a:rPr>
              <a:t>a product program ends. Selling cookies after the sale end date is prohibited as the applicable sales permits have expired.</a:t>
            </a:r>
            <a:endParaRPr lang="en-US" sz="2100" dirty="0">
              <a:latin typeface="Palatino Linotype" panose="02040502050505030304" pitchFamily="18" charset="0"/>
            </a:endParaRP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10</a:t>
            </a:fld>
            <a:endParaRPr lang="en-US"/>
          </a:p>
        </p:txBody>
      </p:sp>
    </p:spTree>
    <p:extLst>
      <p:ext uri="{BB962C8B-B14F-4D97-AF65-F5344CB8AC3E}">
        <p14:creationId xmlns:p14="http://schemas.microsoft.com/office/powerpoint/2010/main" val="71517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b="0" dirty="0">
                <a:solidFill>
                  <a:srgbClr val="00B050"/>
                </a:solidFill>
                <a:latin typeface="Palatino Linotype" panose="02040502050505030304" pitchFamily="18" charset="0"/>
              </a:rPr>
              <a:t>Girl Scouts may use age-appropriate Internet tools to promote their cookie business. </a:t>
            </a:r>
            <a:r>
              <a:rPr lang="en-US" b="0" dirty="0">
                <a:latin typeface="Palatino Linotype" panose="02040502050505030304" pitchFamily="18" charset="0"/>
              </a:rPr>
              <a:t>Product delivery and payment must be done in person, except when transactions are done through GSGLA-sponsored online platforms (see below).</a:t>
            </a:r>
          </a:p>
          <a:p>
            <a:pPr>
              <a:buClr>
                <a:schemeClr val="tx1"/>
              </a:buClr>
            </a:pPr>
            <a:r>
              <a:rPr lang="en-US" b="0" dirty="0">
                <a:solidFill>
                  <a:srgbClr val="00B050"/>
                </a:solidFill>
                <a:latin typeface="Palatino Linotype" panose="02040502050505030304" pitchFamily="18" charset="0"/>
              </a:rPr>
              <a:t>Online social networking sites </a:t>
            </a:r>
            <a:r>
              <a:rPr lang="en-US" b="0" dirty="0">
                <a:latin typeface="Palatino Linotype" panose="02040502050505030304" pitchFamily="18" charset="0"/>
              </a:rPr>
              <a:t>(such as Facebook and Twitter) are a great place for teens, 13 and older with parent permission, to promote and ask for cookie orders. With permission and adult supervision, younger girls can use their parent's internet tools. </a:t>
            </a:r>
          </a:p>
          <a:p>
            <a:pPr lvl="1"/>
            <a:r>
              <a:rPr lang="en-US" b="0" dirty="0">
                <a:latin typeface="Palatino Linotype" panose="02040502050505030304" pitchFamily="18" charset="0"/>
              </a:rPr>
              <a:t>Fall Product Program: Posts must be from a </a:t>
            </a:r>
            <a:r>
              <a:rPr lang="en-US" b="0" dirty="0">
                <a:solidFill>
                  <a:srgbClr val="00B050"/>
                </a:solidFill>
                <a:latin typeface="Palatino Linotype" panose="02040502050505030304" pitchFamily="18" charset="0"/>
              </a:rPr>
              <a:t>private social media account </a:t>
            </a:r>
            <a:r>
              <a:rPr lang="en-US" b="0" dirty="0">
                <a:latin typeface="Palatino Linotype" panose="02040502050505030304" pitchFamily="18" charset="0"/>
              </a:rPr>
              <a:t>to people the Girl Scout personally knows. Viral posts are not permitted.</a:t>
            </a:r>
          </a:p>
          <a:p>
            <a:pPr lvl="1"/>
            <a:r>
              <a:rPr lang="en-US" b="0" dirty="0">
                <a:latin typeface="Palatino Linotype" panose="02040502050505030304" pitchFamily="18" charset="0"/>
              </a:rPr>
              <a:t>Cookie Program: Posts on a </a:t>
            </a:r>
            <a:r>
              <a:rPr lang="en-US" b="0" dirty="0">
                <a:solidFill>
                  <a:srgbClr val="00B050"/>
                </a:solidFill>
                <a:latin typeface="Palatino Linotype" panose="02040502050505030304" pitchFamily="18" charset="0"/>
              </a:rPr>
              <a:t>public social media account </a:t>
            </a:r>
            <a:r>
              <a:rPr lang="en-US" b="0" dirty="0">
                <a:latin typeface="Palatino Linotype" panose="02040502050505030304" pitchFamily="18" charset="0"/>
              </a:rPr>
              <a:t>are permitted</a:t>
            </a:r>
          </a:p>
          <a:p>
            <a:pPr>
              <a:buClr>
                <a:schemeClr val="tx1"/>
              </a:buClr>
            </a:pPr>
            <a:r>
              <a:rPr lang="en-US" b="0" dirty="0">
                <a:solidFill>
                  <a:srgbClr val="00B050"/>
                </a:solidFill>
                <a:latin typeface="Palatino Linotype" panose="02040502050505030304" pitchFamily="18" charset="0"/>
              </a:rPr>
              <a:t>M2OS</a:t>
            </a:r>
            <a:r>
              <a:rPr lang="en-US" b="0" dirty="0">
                <a:latin typeface="Palatino Linotype" panose="02040502050505030304" pitchFamily="18" charset="0"/>
              </a:rPr>
              <a:t>—the online sales platform that girls use to sell nut products for shipment, delivery, and Gift of Caring.</a:t>
            </a:r>
          </a:p>
          <a:p>
            <a:pPr>
              <a:buClr>
                <a:schemeClr val="tx1"/>
              </a:buClr>
            </a:pPr>
            <a:r>
              <a:rPr lang="en-US" sz="3000" dirty="0">
                <a:solidFill>
                  <a:srgbClr val="00B050"/>
                </a:solidFill>
                <a:latin typeface="Palatino Linotype" panose="02040502050505030304" pitchFamily="18" charset="0"/>
              </a:rPr>
              <a:t>Digital Cookie</a:t>
            </a:r>
            <a:r>
              <a:rPr lang="en-US" b="0" dirty="0">
                <a:latin typeface="Palatino Linotype" panose="02040502050505030304" pitchFamily="18" charset="0"/>
              </a:rPr>
              <a:t>—the platform that GSGLA offers for girls to sell cookies online for delivery, shipment, and Cookies for the Community. </a:t>
            </a:r>
          </a:p>
          <a:p>
            <a:r>
              <a:rPr lang="en-US" b="0" dirty="0">
                <a:latin typeface="Palatino Linotype" panose="02040502050505030304" pitchFamily="18" charset="0"/>
              </a:rPr>
              <a:t>Be sure to follow Computer/Online Use Guidelines in </a:t>
            </a:r>
            <a:r>
              <a:rPr lang="en-US" b="0" dirty="0">
                <a:solidFill>
                  <a:srgbClr val="00B050"/>
                </a:solidFill>
                <a:latin typeface="Palatino Linotype" panose="02040502050505030304" pitchFamily="18" charset="0"/>
              </a:rPr>
              <a:t>Safety Activity Checkpoints</a:t>
            </a:r>
            <a:r>
              <a:rPr lang="en-US" b="0" dirty="0">
                <a:latin typeface="Palatino Linotype" panose="02040502050505030304" pitchFamily="18" charset="0"/>
              </a:rPr>
              <a:t>. For additional resources, visit GSUSA’s Basic Online Guidance for Product Sales at </a:t>
            </a:r>
            <a:r>
              <a:rPr lang="en-US" b="0" u="sng" dirty="0">
                <a:latin typeface="Palatino Linotype" panose="02040502050505030304" pitchFamily="18" charset="0"/>
                <a:hlinkClick r:id="rId3"/>
              </a:rPr>
              <a:t>www.girlscouts.org</a:t>
            </a:r>
            <a:r>
              <a:rPr lang="en-US" b="0" dirty="0">
                <a:latin typeface="Palatino Linotype" panose="02040502050505030304" pitchFamily="18" charset="0"/>
              </a:rPr>
              <a:t>. </a:t>
            </a:r>
          </a:p>
          <a:p>
            <a:r>
              <a:rPr lang="en-US" b="0" dirty="0">
                <a:latin typeface="Palatino Linotype" panose="02040502050505030304" pitchFamily="18" charset="0"/>
              </a:rPr>
              <a:t>Girl Scouts or their family/friends </a:t>
            </a:r>
            <a:r>
              <a:rPr lang="en-US" b="0" dirty="0">
                <a:solidFill>
                  <a:srgbClr val="00B050"/>
                </a:solidFill>
                <a:latin typeface="Palatino Linotype" panose="02040502050505030304" pitchFamily="18" charset="0"/>
              </a:rPr>
              <a:t>may NOT engage in selling </a:t>
            </a:r>
            <a:r>
              <a:rPr lang="en-US" b="0" dirty="0">
                <a:latin typeface="Palatino Linotype" panose="02040502050505030304" pitchFamily="18" charset="0"/>
              </a:rPr>
              <a:t>on the Internet except for the approved platforms mentioned earlier. Selling Girl Scout cookies on eBay, Craigslist, Amazon, Facebook Marketplace, or any other online resale site is NOT allowed. </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11</a:t>
            </a:fld>
            <a:endParaRPr lang="en-US"/>
          </a:p>
        </p:txBody>
      </p:sp>
    </p:spTree>
    <p:extLst>
      <p:ext uri="{BB962C8B-B14F-4D97-AF65-F5344CB8AC3E}">
        <p14:creationId xmlns:p14="http://schemas.microsoft.com/office/powerpoint/2010/main" val="1471564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Palatino Linotype" panose="02040502050505030304" pitchFamily="18" charset="0"/>
              </a:rPr>
              <a:t>Fall Product: Use the </a:t>
            </a:r>
            <a:r>
              <a:rPr lang="en-US" b="0" dirty="0">
                <a:solidFill>
                  <a:srgbClr val="00B050"/>
                </a:solidFill>
                <a:latin typeface="Palatino Linotype" panose="02040502050505030304" pitchFamily="18" charset="0"/>
              </a:rPr>
              <a:t>order card to take orders </a:t>
            </a:r>
            <a:r>
              <a:rPr lang="en-US" b="0" dirty="0">
                <a:latin typeface="Palatino Linotype" panose="02040502050505030304" pitchFamily="18" charset="0"/>
              </a:rPr>
              <a:t>and place your order through your Juliette Advisor for pick-up.</a:t>
            </a:r>
          </a:p>
          <a:p>
            <a:r>
              <a:rPr lang="en-US" b="0" dirty="0">
                <a:latin typeface="Palatino Linotype" panose="02040502050505030304" pitchFamily="18" charset="0"/>
              </a:rPr>
              <a:t>Cookies: </a:t>
            </a:r>
            <a:r>
              <a:rPr lang="en-US" b="0" dirty="0">
                <a:solidFill>
                  <a:srgbClr val="00B050"/>
                </a:solidFill>
                <a:latin typeface="Palatino Linotype" panose="02040502050505030304" pitchFamily="18" charset="0"/>
              </a:rPr>
              <a:t>Order cookies </a:t>
            </a:r>
            <a:r>
              <a:rPr lang="en-US" b="0" dirty="0">
                <a:latin typeface="Palatino Linotype" panose="02040502050505030304" pitchFamily="18" charset="0"/>
              </a:rPr>
              <a:t>(Starting Inventory Order) through your Juliette Advisor. You will have </a:t>
            </a:r>
            <a:r>
              <a:rPr lang="en-US" b="0" dirty="0">
                <a:solidFill>
                  <a:srgbClr val="00B050"/>
                </a:solidFill>
                <a:latin typeface="Palatino Linotype" panose="02040502050505030304" pitchFamily="18" charset="0"/>
              </a:rPr>
              <a:t>cookies on hand </a:t>
            </a:r>
            <a:r>
              <a:rPr lang="en-US" b="0" dirty="0">
                <a:latin typeface="Palatino Linotype" panose="02040502050505030304" pitchFamily="18" charset="0"/>
              </a:rPr>
              <a:t>to sell to customers when the sale starts.</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12</a:t>
            </a:fld>
            <a:endParaRPr lang="en-US"/>
          </a:p>
        </p:txBody>
      </p:sp>
    </p:spTree>
    <p:extLst>
      <p:ext uri="{BB962C8B-B14F-4D97-AF65-F5344CB8AC3E}">
        <p14:creationId xmlns:p14="http://schemas.microsoft.com/office/powerpoint/2010/main" val="360765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Girl Scouts will receive a Starting Inventory order from the Juliette Advisor.</a:t>
            </a:r>
          </a:p>
          <a:p>
            <a:r>
              <a:rPr lang="en-US" dirty="0">
                <a:latin typeface="Palatino Linotype" panose="02040502050505030304" pitchFamily="18" charset="0"/>
              </a:rPr>
              <a:t>Girl Scouts can use an </a:t>
            </a:r>
            <a:r>
              <a:rPr lang="en-US" dirty="0">
                <a:solidFill>
                  <a:srgbClr val="00B050"/>
                </a:solidFill>
                <a:latin typeface="Palatino Linotype" panose="02040502050505030304" pitchFamily="18" charset="0"/>
              </a:rPr>
              <a:t>order card </a:t>
            </a:r>
            <a:r>
              <a:rPr lang="en-US" dirty="0">
                <a:latin typeface="Palatino Linotype" panose="02040502050505030304" pitchFamily="18" charset="0"/>
              </a:rPr>
              <a:t>to track sales or customer contact information. </a:t>
            </a:r>
          </a:p>
          <a:p>
            <a:r>
              <a:rPr lang="en-US" dirty="0">
                <a:latin typeface="Palatino Linotype" panose="02040502050505030304" pitchFamily="18" charset="0"/>
              </a:rPr>
              <a:t>Families are not limited to the one-time inventory allotment; they should </a:t>
            </a:r>
            <a:r>
              <a:rPr lang="en-US" dirty="0">
                <a:solidFill>
                  <a:srgbClr val="00B050"/>
                </a:solidFill>
                <a:latin typeface="Palatino Linotype" panose="02040502050505030304" pitchFamily="18" charset="0"/>
              </a:rPr>
              <a:t>pick up additional inventory </a:t>
            </a:r>
            <a:r>
              <a:rPr lang="en-US" dirty="0">
                <a:latin typeface="Palatino Linotype" panose="02040502050505030304" pitchFamily="18" charset="0"/>
              </a:rPr>
              <a:t>as needed throughout the sale--just check with your Juliette Advisor. </a:t>
            </a:r>
          </a:p>
          <a:p>
            <a:r>
              <a:rPr lang="en-US" dirty="0">
                <a:latin typeface="Palatino Linotype" panose="02040502050505030304" pitchFamily="18" charset="0"/>
              </a:rPr>
              <a:t>Families </a:t>
            </a:r>
            <a:r>
              <a:rPr lang="en-US" dirty="0">
                <a:solidFill>
                  <a:srgbClr val="00B050"/>
                </a:solidFill>
                <a:latin typeface="Palatino Linotype" panose="02040502050505030304" pitchFamily="18" charset="0"/>
              </a:rPr>
              <a:t>turn in funds </a:t>
            </a:r>
            <a:r>
              <a:rPr lang="en-US" dirty="0">
                <a:latin typeface="Palatino Linotype" panose="02040502050505030304" pitchFamily="18" charset="0"/>
              </a:rPr>
              <a:t>to the Juliette Advisor for cookies as they sell them. Cookies are not pre-paid. </a:t>
            </a:r>
          </a:p>
          <a:p>
            <a:pPr>
              <a:buClr>
                <a:schemeClr val="tx1"/>
              </a:buClr>
            </a:pPr>
            <a:r>
              <a:rPr lang="en-US" dirty="0">
                <a:solidFill>
                  <a:srgbClr val="00B050"/>
                </a:solidFill>
                <a:latin typeface="Palatino Linotype" panose="02040502050505030304" pitchFamily="18" charset="0"/>
              </a:rPr>
              <a:t>Balance</a:t>
            </a:r>
            <a:r>
              <a:rPr lang="en-US" dirty="0">
                <a:latin typeface="Palatino Linotype" panose="02040502050505030304" pitchFamily="18" charset="0"/>
              </a:rPr>
              <a:t> for all cookies is due shortly after the end of the sale.</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13</a:t>
            </a:fld>
            <a:endParaRPr lang="en-US"/>
          </a:p>
        </p:txBody>
      </p:sp>
    </p:spTree>
    <p:extLst>
      <p:ext uri="{BB962C8B-B14F-4D97-AF65-F5344CB8AC3E}">
        <p14:creationId xmlns:p14="http://schemas.microsoft.com/office/powerpoint/2010/main" val="6720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The Juliette will determine the budget needed for the activities chosen to help determine her </a:t>
            </a:r>
            <a:r>
              <a:rPr lang="en-US" dirty="0">
                <a:solidFill>
                  <a:srgbClr val="00B050"/>
                </a:solidFill>
                <a:latin typeface="Palatino Linotype" panose="02040502050505030304" pitchFamily="18" charset="0"/>
              </a:rPr>
              <a:t>sales goal</a:t>
            </a:r>
            <a:r>
              <a:rPr lang="en-US" dirty="0">
                <a:latin typeface="Palatino Linotype" panose="02040502050505030304" pitchFamily="18" charset="0"/>
              </a:rPr>
              <a:t>.</a:t>
            </a:r>
          </a:p>
          <a:p>
            <a:r>
              <a:rPr lang="en-US" dirty="0">
                <a:latin typeface="Palatino Linotype" panose="02040502050505030304" pitchFamily="18" charset="0"/>
              </a:rPr>
              <a:t>The Juliette Advisor will </a:t>
            </a:r>
            <a:r>
              <a:rPr lang="en-US" dirty="0">
                <a:solidFill>
                  <a:srgbClr val="00B050"/>
                </a:solidFill>
                <a:latin typeface="Palatino Linotype" panose="02040502050505030304" pitchFamily="18" charset="0"/>
              </a:rPr>
              <a:t>submit the Starting Inventory Order </a:t>
            </a:r>
            <a:r>
              <a:rPr lang="en-US" dirty="0">
                <a:latin typeface="Palatino Linotype" panose="02040502050505030304" pitchFamily="18" charset="0"/>
              </a:rPr>
              <a:t>(SIO) based upon the Juliette's goals.</a:t>
            </a:r>
          </a:p>
          <a:p>
            <a:r>
              <a:rPr lang="en-US" dirty="0">
                <a:latin typeface="Palatino Linotype" panose="02040502050505030304" pitchFamily="18" charset="0"/>
              </a:rPr>
              <a:t>The Juliette will be financially </a:t>
            </a:r>
            <a:r>
              <a:rPr lang="en-US" dirty="0">
                <a:solidFill>
                  <a:srgbClr val="00B050"/>
                </a:solidFill>
                <a:latin typeface="Palatino Linotype" panose="02040502050505030304" pitchFamily="18" charset="0"/>
              </a:rPr>
              <a:t>responsible</a:t>
            </a:r>
            <a:r>
              <a:rPr lang="en-US" dirty="0">
                <a:latin typeface="Palatino Linotype" panose="02040502050505030304" pitchFamily="18" charset="0"/>
              </a:rPr>
              <a:t> for all cookies ordered and received.</a:t>
            </a:r>
          </a:p>
          <a:p>
            <a:r>
              <a:rPr lang="en-US" dirty="0">
                <a:latin typeface="Palatino Linotype" panose="02040502050505030304" pitchFamily="18" charset="0"/>
              </a:rPr>
              <a:t>The SIO is how the Juliette will get the majority (75-80%) of her cookie inventory. Cookies are ordered in </a:t>
            </a:r>
            <a:r>
              <a:rPr lang="en-US" dirty="0">
                <a:solidFill>
                  <a:srgbClr val="00B050"/>
                </a:solidFill>
                <a:latin typeface="Palatino Linotype" panose="02040502050505030304" pitchFamily="18" charset="0"/>
              </a:rPr>
              <a:t>full case quantities </a:t>
            </a:r>
            <a:r>
              <a:rPr lang="en-US" dirty="0">
                <a:latin typeface="Palatino Linotype" panose="02040502050505030304" pitchFamily="18" charset="0"/>
              </a:rPr>
              <a:t>(consisting of 12 boxes each). The Juliette Advisor can order additional cookies as needed.</a:t>
            </a:r>
          </a:p>
          <a:p>
            <a:r>
              <a:rPr lang="en-US" dirty="0">
                <a:latin typeface="Palatino Linotype" panose="02040502050505030304" pitchFamily="18" charset="0"/>
              </a:rPr>
              <a:t>GSGLA recommends that a Juliette not have more than 50 cookie packages for orders whose payments will be made upon delivery. This results in a </a:t>
            </a:r>
            <a:r>
              <a:rPr lang="en-US" dirty="0">
                <a:solidFill>
                  <a:srgbClr val="00B050"/>
                </a:solidFill>
                <a:latin typeface="Palatino Linotype" panose="02040502050505030304" pitchFamily="18" charset="0"/>
              </a:rPr>
              <a:t>credit limit </a:t>
            </a:r>
            <a:r>
              <a:rPr lang="en-US" dirty="0">
                <a:latin typeface="Palatino Linotype" panose="02040502050505030304" pitchFamily="18" charset="0"/>
              </a:rPr>
              <a:t>of approximately </a:t>
            </a:r>
            <a:r>
              <a:rPr lang="en-US" dirty="0">
                <a:solidFill>
                  <a:srgbClr val="00B050"/>
                </a:solidFill>
                <a:latin typeface="Palatino Linotype" panose="02040502050505030304" pitchFamily="18" charset="0"/>
              </a:rPr>
              <a:t>$300</a:t>
            </a:r>
            <a:r>
              <a:rPr lang="en-US" dirty="0">
                <a:latin typeface="Palatino Linotype" panose="02040502050505030304" pitchFamily="18" charset="0"/>
              </a:rPr>
              <a:t>. Juliette Advisors may place lower or higher credit limits if warranted. </a:t>
            </a:r>
            <a:r>
              <a:rPr lang="en-US" dirty="0" err="1">
                <a:latin typeface="Palatino Linotype" panose="02040502050505030304" pitchFamily="18" charset="0"/>
              </a:rPr>
              <a:t>Juliettes</a:t>
            </a:r>
            <a:r>
              <a:rPr lang="en-US" dirty="0">
                <a:latin typeface="Palatino Linotype" panose="02040502050505030304" pitchFamily="18" charset="0"/>
              </a:rPr>
              <a:t> must remit payment to the Juliette Advisor frequently</a:t>
            </a:r>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14</a:t>
            </a:fld>
            <a:endParaRPr lang="en-US"/>
          </a:p>
        </p:txBody>
      </p:sp>
    </p:spTree>
    <p:extLst>
      <p:ext uri="{BB962C8B-B14F-4D97-AF65-F5344CB8AC3E}">
        <p14:creationId xmlns:p14="http://schemas.microsoft.com/office/powerpoint/2010/main" val="1162033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Your Juliette Advisor will </a:t>
            </a:r>
            <a:r>
              <a:rPr lang="en-US" dirty="0">
                <a:solidFill>
                  <a:srgbClr val="00B050"/>
                </a:solidFill>
                <a:latin typeface="Palatino Linotype" panose="02040502050505030304" pitchFamily="18" charset="0"/>
              </a:rPr>
              <a:t>notify</a:t>
            </a:r>
            <a:r>
              <a:rPr lang="en-US" dirty="0">
                <a:latin typeface="Palatino Linotype" panose="02040502050505030304" pitchFamily="18" charset="0"/>
              </a:rPr>
              <a:t> you when the products are available to be picked up and from where. </a:t>
            </a:r>
          </a:p>
          <a:p>
            <a:pPr>
              <a:buClr>
                <a:schemeClr val="tx1"/>
              </a:buClr>
            </a:pPr>
            <a:r>
              <a:rPr lang="en-US" dirty="0">
                <a:solidFill>
                  <a:srgbClr val="00B050"/>
                </a:solidFill>
                <a:latin typeface="Palatino Linotype" panose="02040502050505030304" pitchFamily="18" charset="0"/>
              </a:rPr>
              <a:t>Count</a:t>
            </a:r>
            <a:r>
              <a:rPr lang="en-US" dirty="0">
                <a:latin typeface="Palatino Linotype" panose="02040502050505030304" pitchFamily="18" charset="0"/>
              </a:rPr>
              <a:t> each item before leaving your Juliette Advisor.</a:t>
            </a:r>
          </a:p>
          <a:p>
            <a:r>
              <a:rPr lang="en-US" dirty="0">
                <a:latin typeface="Palatino Linotype" panose="02040502050505030304" pitchFamily="18" charset="0"/>
              </a:rPr>
              <a:t>Always sign a </a:t>
            </a:r>
            <a:r>
              <a:rPr lang="en-US" dirty="0">
                <a:solidFill>
                  <a:srgbClr val="00B050"/>
                </a:solidFill>
                <a:latin typeface="Palatino Linotype" panose="02040502050505030304" pitchFamily="18" charset="0"/>
              </a:rPr>
              <a:t>receipt</a:t>
            </a:r>
            <a:r>
              <a:rPr lang="en-US" dirty="0">
                <a:latin typeface="Palatino Linotype" panose="02040502050505030304" pitchFamily="18" charset="0"/>
              </a:rPr>
              <a:t> and take a copy. You are financially responsible for each package of cookies you sign for.</a:t>
            </a:r>
          </a:p>
          <a:p>
            <a:r>
              <a:rPr lang="en-US" dirty="0">
                <a:latin typeface="Palatino Linotype" panose="02040502050505030304" pitchFamily="18" charset="0"/>
              </a:rPr>
              <a:t>Keep your product in a </a:t>
            </a:r>
            <a:r>
              <a:rPr lang="en-US" dirty="0">
                <a:solidFill>
                  <a:srgbClr val="00B050"/>
                </a:solidFill>
                <a:latin typeface="Palatino Linotype" panose="02040502050505030304" pitchFamily="18" charset="0"/>
              </a:rPr>
              <a:t>cool place-</a:t>
            </a:r>
            <a:r>
              <a:rPr lang="en-US" dirty="0">
                <a:latin typeface="Palatino Linotype" panose="02040502050505030304" pitchFamily="18" charset="0"/>
              </a:rPr>
              <a:t>-do not store in the garage. (If cookies are damaged due to improper storage, you are still responsible for paying for them.)</a:t>
            </a:r>
          </a:p>
          <a:p>
            <a:pPr>
              <a:buClr>
                <a:schemeClr val="tx1"/>
              </a:buClr>
            </a:pPr>
            <a:r>
              <a:rPr lang="en-US" dirty="0">
                <a:solidFill>
                  <a:srgbClr val="00B050"/>
                </a:solidFill>
                <a:latin typeface="Palatino Linotype" panose="02040502050505030304" pitchFamily="18" charset="0"/>
              </a:rPr>
              <a:t>Store products away from pets and strong odors</a:t>
            </a:r>
            <a:r>
              <a:rPr lang="en-US" dirty="0">
                <a:latin typeface="Palatino Linotype" panose="02040502050505030304" pitchFamily="18" charset="0"/>
              </a:rPr>
              <a:t>, such as cigarette smoke and pungent foods. </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15</a:t>
            </a:fld>
            <a:endParaRPr lang="en-US"/>
          </a:p>
        </p:txBody>
      </p:sp>
    </p:spTree>
    <p:extLst>
      <p:ext uri="{BB962C8B-B14F-4D97-AF65-F5344CB8AC3E}">
        <p14:creationId xmlns:p14="http://schemas.microsoft.com/office/powerpoint/2010/main" val="4036540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There are many ways for Girl Scouts to market their products</a:t>
            </a:r>
          </a:p>
          <a:p>
            <a:r>
              <a:rPr lang="en-US" dirty="0">
                <a:latin typeface="Palatino Linotype" panose="02040502050505030304" pitchFamily="18" charset="0"/>
              </a:rPr>
              <a:t>Start by </a:t>
            </a:r>
            <a:r>
              <a:rPr lang="en-US" dirty="0">
                <a:solidFill>
                  <a:srgbClr val="00B050"/>
                </a:solidFill>
                <a:latin typeface="Palatino Linotype" panose="02040502050505030304" pitchFamily="18" charset="0"/>
              </a:rPr>
              <a:t>asking friends and family </a:t>
            </a:r>
            <a:r>
              <a:rPr lang="en-US" dirty="0">
                <a:latin typeface="Palatino Linotype" panose="02040502050505030304" pitchFamily="18" charset="0"/>
              </a:rPr>
              <a:t>to buy Girl Scout Cookies/Fall Product or contribute to Gift of Caring/Cookies for the Community.</a:t>
            </a:r>
          </a:p>
          <a:p>
            <a:r>
              <a:rPr lang="en-US" dirty="0">
                <a:latin typeface="Palatino Linotype" panose="02040502050505030304" pitchFamily="18" charset="0"/>
              </a:rPr>
              <a:t>Girls should review last year’s order cards and </a:t>
            </a:r>
            <a:r>
              <a:rPr lang="en-US" dirty="0">
                <a:solidFill>
                  <a:srgbClr val="00B050"/>
                </a:solidFill>
                <a:latin typeface="Palatino Linotype" panose="02040502050505030304" pitchFamily="18" charset="0"/>
              </a:rPr>
              <a:t>contact</a:t>
            </a:r>
            <a:r>
              <a:rPr lang="en-US" dirty="0">
                <a:latin typeface="Palatino Linotype" panose="02040502050505030304" pitchFamily="18" charset="0"/>
              </a:rPr>
              <a:t> those reliable customers. </a:t>
            </a:r>
          </a:p>
          <a:p>
            <a:r>
              <a:rPr lang="en-US" dirty="0">
                <a:latin typeface="Palatino Linotype" panose="02040502050505030304" pitchFamily="18" charset="0"/>
              </a:rPr>
              <a:t>Try a </a:t>
            </a:r>
            <a:r>
              <a:rPr lang="en-US" dirty="0">
                <a:solidFill>
                  <a:srgbClr val="00B050"/>
                </a:solidFill>
                <a:latin typeface="Palatino Linotype" panose="02040502050505030304" pitchFamily="18" charset="0"/>
              </a:rPr>
              <a:t>Text-A-Thon</a:t>
            </a:r>
            <a:r>
              <a:rPr lang="en-US" dirty="0">
                <a:latin typeface="Palatino Linotype" panose="02040502050505030304" pitchFamily="18" charset="0"/>
              </a:rPr>
              <a:t> to let friends and family know “</a:t>
            </a:r>
            <a:r>
              <a:rPr lang="en-US" i="1" dirty="0">
                <a:latin typeface="Palatino Linotype" panose="02040502050505030304" pitchFamily="18" charset="0"/>
              </a:rPr>
              <a:t>It’s Cookie/Fall Product Time</a:t>
            </a:r>
            <a:r>
              <a:rPr lang="en-US" dirty="0">
                <a:latin typeface="Palatino Linotype" panose="02040502050505030304" pitchFamily="18" charset="0"/>
              </a:rPr>
              <a:t>” or “</a:t>
            </a:r>
            <a:r>
              <a:rPr lang="en-US" i="1" dirty="0">
                <a:latin typeface="Palatino Linotype" panose="02040502050505030304" pitchFamily="18" charset="0"/>
              </a:rPr>
              <a:t>I have cookies/nuts NOW, no waiting!</a:t>
            </a:r>
            <a:r>
              <a:rPr lang="en-US" dirty="0">
                <a:latin typeface="Palatino Linotype" panose="02040502050505030304" pitchFamily="18" charset="0"/>
              </a:rPr>
              <a:t>” Send a link to your storefront from M2OS or Digital Cookie.</a:t>
            </a:r>
          </a:p>
          <a:p>
            <a:r>
              <a:rPr lang="en-US" dirty="0">
                <a:latin typeface="Palatino Linotype" panose="02040502050505030304" pitchFamily="18" charset="0"/>
              </a:rPr>
              <a:t>As the sale nears an end, </a:t>
            </a:r>
            <a:r>
              <a:rPr lang="en-US" dirty="0">
                <a:solidFill>
                  <a:srgbClr val="00B050"/>
                </a:solidFill>
                <a:latin typeface="Palatino Linotype" panose="02040502050505030304" pitchFamily="18" charset="0"/>
              </a:rPr>
              <a:t>ask your customers </a:t>
            </a:r>
            <a:r>
              <a:rPr lang="en-US" dirty="0">
                <a:latin typeface="Palatino Linotype" panose="02040502050505030304" pitchFamily="18" charset="0"/>
              </a:rPr>
              <a:t>if they would like to purchase more before they are gone. </a:t>
            </a:r>
          </a:p>
          <a:p>
            <a:pPr>
              <a:buClr>
                <a:schemeClr val="tx1"/>
              </a:buClr>
            </a:pPr>
            <a:r>
              <a:rPr lang="en-US" dirty="0">
                <a:solidFill>
                  <a:srgbClr val="00B050"/>
                </a:solidFill>
                <a:latin typeface="Palatino Linotype" panose="02040502050505030304" pitchFamily="18" charset="0"/>
              </a:rPr>
              <a:t>Remind</a:t>
            </a:r>
            <a:r>
              <a:rPr lang="en-US" dirty="0">
                <a:latin typeface="Palatino Linotype" panose="02040502050505030304" pitchFamily="18" charset="0"/>
              </a:rPr>
              <a:t> customers that Girl Scout cookies and nut products are only available once a year.</a:t>
            </a:r>
          </a:p>
          <a:p>
            <a:r>
              <a:rPr lang="en-US" dirty="0">
                <a:latin typeface="Palatino Linotype" panose="02040502050505030304" pitchFamily="18" charset="0"/>
              </a:rPr>
              <a:t>Expand your circle of customers by selling via the </a:t>
            </a:r>
            <a:r>
              <a:rPr lang="en-US" dirty="0">
                <a:solidFill>
                  <a:srgbClr val="00B050"/>
                </a:solidFill>
                <a:latin typeface="Palatino Linotype" panose="02040502050505030304" pitchFamily="18" charset="0"/>
              </a:rPr>
              <a:t>Digital Cookie platform </a:t>
            </a:r>
            <a:r>
              <a:rPr lang="en-US" dirty="0">
                <a:latin typeface="Palatino Linotype" panose="02040502050505030304" pitchFamily="18" charset="0"/>
              </a:rPr>
              <a:t>, </a:t>
            </a:r>
            <a:r>
              <a:rPr lang="en-US" dirty="0">
                <a:solidFill>
                  <a:srgbClr val="00B050"/>
                </a:solidFill>
                <a:latin typeface="Palatino Linotype" panose="02040502050505030304" pitchFamily="18" charset="0"/>
              </a:rPr>
              <a:t>M2OS, residential door-to-door sales</a:t>
            </a:r>
            <a:r>
              <a:rPr lang="en-US" dirty="0">
                <a:latin typeface="Palatino Linotype" panose="02040502050505030304" pitchFamily="18" charset="0"/>
              </a:rPr>
              <a:t>, setting up a </a:t>
            </a:r>
            <a:r>
              <a:rPr lang="en-US" dirty="0">
                <a:solidFill>
                  <a:srgbClr val="00B050"/>
                </a:solidFill>
                <a:latin typeface="Palatino Linotype" panose="02040502050505030304" pitchFamily="18" charset="0"/>
              </a:rPr>
              <a:t>lemonade or cookie stand at a private residence</a:t>
            </a:r>
            <a:r>
              <a:rPr lang="en-US" dirty="0">
                <a:latin typeface="Palatino Linotype" panose="02040502050505030304" pitchFamily="18" charset="0"/>
              </a:rPr>
              <a:t>, and participating with other Girl Scouts at a (cookie) </a:t>
            </a:r>
            <a:r>
              <a:rPr lang="en-US" dirty="0">
                <a:solidFill>
                  <a:srgbClr val="00B050"/>
                </a:solidFill>
                <a:latin typeface="Palatino Linotype" panose="02040502050505030304" pitchFamily="18" charset="0"/>
              </a:rPr>
              <a:t>booth</a:t>
            </a:r>
            <a:r>
              <a:rPr lang="en-US" dirty="0">
                <a:latin typeface="Palatino Linotype" panose="02040502050505030304" pitchFamily="18" charset="0"/>
              </a:rPr>
              <a:t>. Your Juliette Advisor can provide you with direction regarding these methods.</a:t>
            </a:r>
          </a:p>
          <a:p>
            <a:r>
              <a:rPr lang="en-US" dirty="0">
                <a:latin typeface="Palatino Linotype" panose="02040502050505030304" pitchFamily="18" charset="0"/>
              </a:rPr>
              <a:t>As you sell out of the product, </a:t>
            </a:r>
            <a:r>
              <a:rPr lang="en-US" dirty="0">
                <a:solidFill>
                  <a:srgbClr val="00B050"/>
                </a:solidFill>
                <a:latin typeface="Palatino Linotype" panose="02040502050505030304" pitchFamily="18" charset="0"/>
              </a:rPr>
              <a:t>go back </a:t>
            </a:r>
            <a:r>
              <a:rPr lang="en-US" dirty="0">
                <a:latin typeface="Palatino Linotype" panose="02040502050505030304" pitchFamily="18" charset="0"/>
              </a:rPr>
              <a:t>to your Juliette Advisor for more. </a:t>
            </a:r>
          </a:p>
          <a:p>
            <a:r>
              <a:rPr lang="en-US" dirty="0">
                <a:latin typeface="Palatino Linotype" panose="02040502050505030304" pitchFamily="18" charset="0"/>
              </a:rPr>
              <a:t>Parents should be in </a:t>
            </a:r>
            <a:r>
              <a:rPr lang="en-US" dirty="0">
                <a:solidFill>
                  <a:srgbClr val="00B050"/>
                </a:solidFill>
                <a:latin typeface="Palatino Linotype" panose="02040502050505030304" pitchFamily="18" charset="0"/>
              </a:rPr>
              <a:t>communication</a:t>
            </a:r>
            <a:r>
              <a:rPr lang="en-US" dirty="0">
                <a:latin typeface="Palatino Linotype" panose="02040502050505030304" pitchFamily="18" charset="0"/>
              </a:rPr>
              <a:t> with the Juliette Advisor regarding the girl’s current inventory. </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16</a:t>
            </a:fld>
            <a:endParaRPr lang="en-US"/>
          </a:p>
        </p:txBody>
      </p:sp>
    </p:spTree>
    <p:extLst>
      <p:ext uri="{BB962C8B-B14F-4D97-AF65-F5344CB8AC3E}">
        <p14:creationId xmlns:p14="http://schemas.microsoft.com/office/powerpoint/2010/main" val="377204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Palatino Linotype" panose="02040502050505030304" pitchFamily="18" charset="0"/>
              </a:rPr>
              <a:t>Juliettes</a:t>
            </a:r>
            <a:r>
              <a:rPr lang="en-US" dirty="0">
                <a:latin typeface="Palatino Linotype" panose="02040502050505030304" pitchFamily="18" charset="0"/>
              </a:rPr>
              <a:t> are allowed to go door-to-door in </a:t>
            </a:r>
            <a:r>
              <a:rPr lang="en-US" dirty="0">
                <a:solidFill>
                  <a:srgbClr val="00B050"/>
                </a:solidFill>
                <a:latin typeface="Palatino Linotype" panose="02040502050505030304" pitchFamily="18" charset="0"/>
              </a:rPr>
              <a:t>residential areas only </a:t>
            </a:r>
            <a:r>
              <a:rPr lang="en-US" dirty="0">
                <a:latin typeface="Palatino Linotype" panose="02040502050505030304" pitchFamily="18" charset="0"/>
              </a:rPr>
              <a:t>with cookies/nuts in a wagon or cart, anytime throughout the program. If a customer stops a Juliette while walking around your neighborhood, the Juliette can sell them the products; however, the Juliette is NOT permitted to stay in that spot and continue to sell</a:t>
            </a:r>
            <a:r>
              <a:rPr lang="en-US" b="1" dirty="0">
                <a:latin typeface="Palatino Linotype" panose="02040502050505030304" pitchFamily="18" charset="0"/>
              </a:rPr>
              <a:t>. </a:t>
            </a:r>
            <a:r>
              <a:rPr lang="en-US" dirty="0">
                <a:latin typeface="Palatino Linotype" panose="02040502050505030304" pitchFamily="18" charset="0"/>
              </a:rPr>
              <a:t>A walkabout means you are walking, not </a:t>
            </a:r>
            <a:r>
              <a:rPr lang="en-US" dirty="0" err="1">
                <a:latin typeface="Palatino Linotype" panose="02040502050505030304" pitchFamily="18" charset="0"/>
              </a:rPr>
              <a:t>boothing</a:t>
            </a:r>
            <a:r>
              <a:rPr lang="en-US" dirty="0">
                <a:latin typeface="Palatino Linotype" panose="02040502050505030304" pitchFamily="18" charset="0"/>
              </a:rPr>
              <a:t>.</a:t>
            </a:r>
          </a:p>
          <a:p>
            <a:r>
              <a:rPr lang="en-US" dirty="0" err="1">
                <a:latin typeface="Palatino Linotype" panose="02040502050505030304" pitchFamily="18" charset="0"/>
              </a:rPr>
              <a:t>Juliettes</a:t>
            </a:r>
            <a:r>
              <a:rPr lang="en-US" dirty="0">
                <a:latin typeface="Palatino Linotype" panose="02040502050505030304" pitchFamily="18" charset="0"/>
              </a:rPr>
              <a:t> may sell in any residential neighborhood within GSGLA boundaries and must be </a:t>
            </a:r>
            <a:r>
              <a:rPr lang="en-US" dirty="0">
                <a:solidFill>
                  <a:srgbClr val="00B050"/>
                </a:solidFill>
                <a:latin typeface="Palatino Linotype" panose="02040502050505030304" pitchFamily="18" charset="0"/>
              </a:rPr>
              <a:t>familiar</a:t>
            </a:r>
            <a:r>
              <a:rPr lang="en-US" dirty="0">
                <a:latin typeface="Palatino Linotype" panose="02040502050505030304" pitchFamily="18" charset="0"/>
              </a:rPr>
              <a:t> with the neighborhoods where they sell.</a:t>
            </a:r>
          </a:p>
          <a:p>
            <a:r>
              <a:rPr lang="en-US" dirty="0">
                <a:latin typeface="Palatino Linotype" panose="02040502050505030304" pitchFamily="18" charset="0"/>
              </a:rPr>
              <a:t>Walkabouts are </a:t>
            </a:r>
            <a:r>
              <a:rPr lang="en-US" dirty="0">
                <a:solidFill>
                  <a:srgbClr val="00B050"/>
                </a:solidFill>
                <a:latin typeface="Palatino Linotype" panose="02040502050505030304" pitchFamily="18" charset="0"/>
              </a:rPr>
              <a:t>NOT allowed </a:t>
            </a:r>
            <a:r>
              <a:rPr lang="en-US" dirty="0">
                <a:latin typeface="Palatino Linotype" panose="02040502050505030304" pitchFamily="18" charset="0"/>
              </a:rPr>
              <a:t>in commercial or retail areas, such as strip malls, store fronts/sidewalks, shopping centers, parking lots, etc.</a:t>
            </a:r>
          </a:p>
          <a:p>
            <a:r>
              <a:rPr lang="en-US" dirty="0" err="1">
                <a:latin typeface="Palatino Linotype" panose="02040502050505030304" pitchFamily="18" charset="0"/>
              </a:rPr>
              <a:t>Juliettes</a:t>
            </a:r>
            <a:r>
              <a:rPr lang="en-US" dirty="0">
                <a:latin typeface="Palatino Linotype" panose="02040502050505030304" pitchFamily="18" charset="0"/>
              </a:rPr>
              <a:t> must always have an </a:t>
            </a:r>
            <a:r>
              <a:rPr lang="en-US" dirty="0">
                <a:solidFill>
                  <a:srgbClr val="00B050"/>
                </a:solidFill>
                <a:latin typeface="Palatino Linotype" panose="02040502050505030304" pitchFamily="18" charset="0"/>
              </a:rPr>
              <a:t>adult</a:t>
            </a:r>
            <a:r>
              <a:rPr lang="en-US" dirty="0">
                <a:latin typeface="Palatino Linotype" panose="02040502050505030304" pitchFamily="18" charset="0"/>
              </a:rPr>
              <a:t> with them. </a:t>
            </a:r>
          </a:p>
          <a:p>
            <a:r>
              <a:rPr lang="en-US" dirty="0" err="1">
                <a:latin typeface="Palatino Linotype" panose="02040502050505030304" pitchFamily="18" charset="0"/>
              </a:rPr>
              <a:t>Juliettes</a:t>
            </a:r>
            <a:r>
              <a:rPr lang="en-US" dirty="0">
                <a:latin typeface="Palatino Linotype" panose="02040502050505030304" pitchFamily="18" charset="0"/>
              </a:rPr>
              <a:t> should </a:t>
            </a:r>
            <a:r>
              <a:rPr lang="en-US" dirty="0">
                <a:solidFill>
                  <a:srgbClr val="00B050"/>
                </a:solidFill>
                <a:latin typeface="Palatino Linotype" panose="02040502050505030304" pitchFamily="18" charset="0"/>
              </a:rPr>
              <a:t>leave all pets at home </a:t>
            </a:r>
            <a:r>
              <a:rPr lang="en-US" dirty="0">
                <a:latin typeface="Palatino Linotype" panose="02040502050505030304" pitchFamily="18" charset="0"/>
              </a:rPr>
              <a:t>while selling, unless a working animal companion is necessary.</a:t>
            </a:r>
          </a:p>
          <a:p>
            <a:r>
              <a:rPr lang="en-US" dirty="0">
                <a:latin typeface="Palatino Linotype" panose="02040502050505030304" pitchFamily="18" charset="0"/>
              </a:rPr>
              <a:t>NO door-to-door sales or walkabouts after </a:t>
            </a:r>
            <a:r>
              <a:rPr lang="en-US" dirty="0">
                <a:solidFill>
                  <a:srgbClr val="00B050"/>
                </a:solidFill>
                <a:latin typeface="Palatino Linotype" panose="02040502050505030304" pitchFamily="18" charset="0"/>
              </a:rPr>
              <a:t>dark</a:t>
            </a:r>
            <a:r>
              <a:rPr lang="en-US" dirty="0">
                <a:latin typeface="Palatino Linotype" panose="02040502050505030304" pitchFamily="18" charset="0"/>
              </a:rPr>
              <a:t>.</a:t>
            </a:r>
          </a:p>
          <a:p>
            <a:r>
              <a:rPr lang="en-US" dirty="0" err="1">
                <a:latin typeface="Palatino Linotype" panose="02040502050505030304" pitchFamily="18" charset="0"/>
              </a:rPr>
              <a:t>Juliettes</a:t>
            </a:r>
            <a:r>
              <a:rPr lang="en-US" dirty="0">
                <a:latin typeface="Palatino Linotype" panose="02040502050505030304" pitchFamily="18" charset="0"/>
              </a:rPr>
              <a:t> should never enter a customer’s home. </a:t>
            </a:r>
            <a:r>
              <a:rPr lang="en-US" dirty="0">
                <a:solidFill>
                  <a:srgbClr val="00B050"/>
                </a:solidFill>
                <a:latin typeface="Palatino Linotype" panose="02040502050505030304" pitchFamily="18" charset="0"/>
              </a:rPr>
              <a:t>Stay outside </a:t>
            </a:r>
            <a:r>
              <a:rPr lang="en-US" dirty="0">
                <a:latin typeface="Palatino Linotype" panose="02040502050505030304" pitchFamily="18" charset="0"/>
              </a:rPr>
              <a:t>the home where you can be seen from the street.</a:t>
            </a:r>
          </a:p>
          <a:p>
            <a:r>
              <a:rPr lang="en-US" dirty="0" err="1">
                <a:latin typeface="Palatino Linotype" panose="02040502050505030304" pitchFamily="18" charset="0"/>
              </a:rPr>
              <a:t>Juliettes</a:t>
            </a:r>
            <a:r>
              <a:rPr lang="en-US" dirty="0">
                <a:latin typeface="Palatino Linotype" panose="02040502050505030304" pitchFamily="18" charset="0"/>
              </a:rPr>
              <a:t> should never approach customers in </a:t>
            </a:r>
            <a:r>
              <a:rPr lang="en-US" dirty="0">
                <a:solidFill>
                  <a:srgbClr val="00B050"/>
                </a:solidFill>
                <a:latin typeface="Palatino Linotype" panose="02040502050505030304" pitchFamily="18" charset="0"/>
              </a:rPr>
              <a:t>cars</a:t>
            </a:r>
            <a:r>
              <a:rPr lang="en-US" dirty="0">
                <a:latin typeface="Palatino Linotype" panose="02040502050505030304" pitchFamily="18" charset="0"/>
              </a:rPr>
              <a:t>.</a:t>
            </a:r>
          </a:p>
          <a:p>
            <a:r>
              <a:rPr lang="en-US" dirty="0" err="1">
                <a:latin typeface="Palatino Linotype" panose="02040502050505030304" pitchFamily="18" charset="0"/>
              </a:rPr>
              <a:t>Juliettes</a:t>
            </a:r>
            <a:r>
              <a:rPr lang="en-US" dirty="0">
                <a:latin typeface="Palatino Linotype" panose="02040502050505030304" pitchFamily="18" charset="0"/>
              </a:rPr>
              <a:t> should </a:t>
            </a:r>
            <a:r>
              <a:rPr lang="en-US" dirty="0">
                <a:solidFill>
                  <a:srgbClr val="00B050"/>
                </a:solidFill>
                <a:latin typeface="Palatino Linotype" panose="02040502050505030304" pitchFamily="18" charset="0"/>
              </a:rPr>
              <a:t>never</a:t>
            </a:r>
            <a:r>
              <a:rPr lang="en-US" dirty="0">
                <a:latin typeface="Palatino Linotype" panose="02040502050505030304" pitchFamily="18" charset="0"/>
              </a:rPr>
              <a:t> give their last name, address, or personal phone number while selling.</a:t>
            </a:r>
          </a:p>
          <a:p>
            <a:r>
              <a:rPr lang="en-US" dirty="0">
                <a:latin typeface="Palatino Linotype" panose="02040502050505030304" pitchFamily="18" charset="0"/>
              </a:rPr>
              <a:t>If you are conducting a walkabout or lemonade stand, make sure cookies/nuts are protected from the elements (</a:t>
            </a:r>
            <a:r>
              <a:rPr lang="en-US" dirty="0" err="1">
                <a:latin typeface="Palatino Linotype" panose="02040502050505030304" pitchFamily="18" charset="0"/>
              </a:rPr>
              <a:t>i.e</a:t>
            </a:r>
            <a:r>
              <a:rPr lang="en-US" dirty="0">
                <a:latin typeface="Palatino Linotype" panose="02040502050505030304" pitchFamily="18" charset="0"/>
              </a:rPr>
              <a:t>, heat, rain, etc.). Consider using a rolling </a:t>
            </a:r>
            <a:r>
              <a:rPr lang="en-US" dirty="0">
                <a:solidFill>
                  <a:srgbClr val="00B050"/>
                </a:solidFill>
                <a:latin typeface="Palatino Linotype" panose="02040502050505030304" pitchFamily="18" charset="0"/>
              </a:rPr>
              <a:t>cooler</a:t>
            </a:r>
            <a:r>
              <a:rPr lang="en-US" dirty="0">
                <a:latin typeface="Palatino Linotype" panose="02040502050505030304" pitchFamily="18" charset="0"/>
              </a:rPr>
              <a:t> to keep products from melting.</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17</a:t>
            </a:fld>
            <a:endParaRPr lang="en-US"/>
          </a:p>
        </p:txBody>
      </p:sp>
    </p:spTree>
    <p:extLst>
      <p:ext uri="{BB962C8B-B14F-4D97-AF65-F5344CB8AC3E}">
        <p14:creationId xmlns:p14="http://schemas.microsoft.com/office/powerpoint/2010/main" val="1402875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Palatino Linotype" panose="02040502050505030304" pitchFamily="18" charset="0"/>
              </a:rPr>
              <a:t>A lemonade or cookie stand is a </a:t>
            </a:r>
            <a:r>
              <a:rPr lang="en-US" sz="2100" dirty="0">
                <a:solidFill>
                  <a:srgbClr val="00B050"/>
                </a:solidFill>
                <a:latin typeface="Palatino Linotype" panose="02040502050505030304" pitchFamily="18" charset="0"/>
              </a:rPr>
              <a:t>booth</a:t>
            </a:r>
            <a:r>
              <a:rPr lang="en-US" b="0" dirty="0">
                <a:latin typeface="Palatino Linotype" panose="02040502050505030304" pitchFamily="18" charset="0"/>
              </a:rPr>
              <a:t> set up on the property where the Juliette or a someone she knows resides as their city, homeowner's association, and/or property management permits</a:t>
            </a:r>
          </a:p>
          <a:p>
            <a:r>
              <a:rPr lang="en-US" dirty="0">
                <a:latin typeface="Palatino Linotype" panose="02040502050505030304" pitchFamily="18" charset="0"/>
              </a:rPr>
              <a:t>Both an </a:t>
            </a:r>
            <a:r>
              <a:rPr lang="en-US" sz="2100" dirty="0">
                <a:solidFill>
                  <a:srgbClr val="00B050"/>
                </a:solidFill>
                <a:latin typeface="Palatino Linotype" panose="02040502050505030304" pitchFamily="18" charset="0"/>
              </a:rPr>
              <a:t>adult</a:t>
            </a:r>
            <a:r>
              <a:rPr lang="en-US" dirty="0">
                <a:latin typeface="Palatino Linotype" panose="02040502050505030304" pitchFamily="18" charset="0"/>
              </a:rPr>
              <a:t> and the Juliette must be present at all times. </a:t>
            </a:r>
          </a:p>
          <a:p>
            <a:r>
              <a:rPr lang="en-US" sz="2100" dirty="0">
                <a:solidFill>
                  <a:srgbClr val="00B050"/>
                </a:solidFill>
                <a:latin typeface="Palatino Linotype" panose="02040502050505030304" pitchFamily="18" charset="0"/>
              </a:rPr>
              <a:t>Products and money </a:t>
            </a:r>
            <a:r>
              <a:rPr lang="en-US" dirty="0">
                <a:latin typeface="Palatino Linotype" panose="02040502050505030304" pitchFamily="18" charset="0"/>
              </a:rPr>
              <a:t>must never to be left unattended.</a:t>
            </a:r>
          </a:p>
          <a:p>
            <a:r>
              <a:rPr lang="en-US" dirty="0" err="1">
                <a:latin typeface="Palatino Linotype" panose="02040502050505030304" pitchFamily="18" charset="0"/>
              </a:rPr>
              <a:t>Juliettes</a:t>
            </a:r>
            <a:r>
              <a:rPr lang="en-US" dirty="0">
                <a:latin typeface="Palatino Linotype" panose="02040502050505030304" pitchFamily="18" charset="0"/>
              </a:rPr>
              <a:t> who reside in an </a:t>
            </a:r>
            <a:r>
              <a:rPr lang="en-US" sz="2100" dirty="0">
                <a:solidFill>
                  <a:srgbClr val="00B050"/>
                </a:solidFill>
                <a:latin typeface="Palatino Linotype" panose="02040502050505030304" pitchFamily="18" charset="0"/>
              </a:rPr>
              <a:t>apartment</a:t>
            </a:r>
            <a:r>
              <a:rPr lang="en-US" dirty="0">
                <a:latin typeface="Palatino Linotype" panose="02040502050505030304" pitchFamily="18" charset="0"/>
              </a:rPr>
              <a:t>, gated community or any other property requiring management approval, must obtain management approval prior to setting up. </a:t>
            </a:r>
          </a:p>
          <a:p>
            <a:r>
              <a:rPr lang="en-US" dirty="0">
                <a:latin typeface="Palatino Linotype" panose="02040502050505030304" pitchFamily="18" charset="0"/>
              </a:rPr>
              <a:t>Apartment, condominium, and townhome set-up must be in a common area inside the complex, not on the street or sidewalk or outside of fencing or walls.</a:t>
            </a:r>
          </a:p>
          <a:p>
            <a:r>
              <a:rPr lang="en-US" sz="2100" dirty="0">
                <a:solidFill>
                  <a:srgbClr val="00B050"/>
                </a:solidFill>
                <a:latin typeface="Palatino Linotype" panose="02040502050505030304" pitchFamily="18" charset="0"/>
              </a:rPr>
              <a:t>Cannot</a:t>
            </a:r>
            <a:r>
              <a:rPr lang="en-US" dirty="0">
                <a:latin typeface="Palatino Linotype" panose="02040502050505030304" pitchFamily="18" charset="0"/>
              </a:rPr>
              <a:t> be set up on the street corner, sidewalk, street medians, or outside of fencing or walls. </a:t>
            </a:r>
          </a:p>
          <a:p>
            <a:r>
              <a:rPr lang="en-US" dirty="0">
                <a:latin typeface="Palatino Linotype" panose="02040502050505030304" pitchFamily="18" charset="0"/>
              </a:rPr>
              <a:t>Any signage must follow city, property management, and/or homeowner association signage rules.</a:t>
            </a:r>
          </a:p>
          <a:p>
            <a:r>
              <a:rPr lang="en-US" dirty="0">
                <a:latin typeface="Palatino Linotype" panose="02040502050505030304" pitchFamily="18" charset="0"/>
              </a:rPr>
              <a:t>Adhere to local city/government ordinances.</a:t>
            </a:r>
          </a:p>
          <a:p>
            <a:r>
              <a:rPr lang="en-US" dirty="0">
                <a:latin typeface="Palatino Linotype" panose="02040502050505030304" pitchFamily="18" charset="0"/>
              </a:rPr>
              <a:t>Keep products </a:t>
            </a:r>
            <a:r>
              <a:rPr lang="en-US" sz="2100" dirty="0">
                <a:solidFill>
                  <a:srgbClr val="00B050"/>
                </a:solidFill>
                <a:latin typeface="Palatino Linotype" panose="02040502050505030304" pitchFamily="18" charset="0"/>
              </a:rPr>
              <a:t>shaded</a:t>
            </a:r>
            <a:r>
              <a:rPr lang="en-US" dirty="0">
                <a:latin typeface="Palatino Linotype" panose="02040502050505030304" pitchFamily="18" charset="0"/>
              </a:rPr>
              <a:t> from the elements (i.e., heat, rain, etc.). Consider using a rolling cooler to keep cookies from melting (for walkabouts, too).</a:t>
            </a:r>
          </a:p>
          <a:p>
            <a:r>
              <a:rPr lang="en-US" dirty="0" err="1">
                <a:latin typeface="Palatino Linotype" panose="02040502050505030304" pitchFamily="18" charset="0"/>
              </a:rPr>
              <a:t>Juliettes</a:t>
            </a:r>
            <a:r>
              <a:rPr lang="en-US" dirty="0">
                <a:latin typeface="Palatino Linotype" panose="02040502050505030304" pitchFamily="18" charset="0"/>
              </a:rPr>
              <a:t> </a:t>
            </a:r>
            <a:r>
              <a:rPr lang="en-US" sz="2100" dirty="0">
                <a:solidFill>
                  <a:srgbClr val="00B050"/>
                </a:solidFill>
                <a:latin typeface="Palatino Linotype" panose="02040502050505030304" pitchFamily="18" charset="0"/>
              </a:rPr>
              <a:t>may not post the address </a:t>
            </a:r>
            <a:r>
              <a:rPr lang="en-US" dirty="0">
                <a:latin typeface="Palatino Linotype" panose="02040502050505030304" pitchFamily="18" charset="0"/>
              </a:rPr>
              <a:t>of their lemonade stand on publicly viewed web sites, such as </a:t>
            </a:r>
            <a:r>
              <a:rPr lang="en-US" dirty="0" err="1">
                <a:latin typeface="Palatino Linotype" panose="02040502050505030304" pitchFamily="18" charset="0"/>
              </a:rPr>
              <a:t>NextDoor</a:t>
            </a:r>
            <a:r>
              <a:rPr lang="en-US" dirty="0">
                <a:latin typeface="Palatino Linotype" panose="02040502050505030304" pitchFamily="18" charset="0"/>
              </a:rPr>
              <a:t>.</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18</a:t>
            </a:fld>
            <a:endParaRPr lang="en-US"/>
          </a:p>
        </p:txBody>
      </p:sp>
    </p:spTree>
    <p:extLst>
      <p:ext uri="{BB962C8B-B14F-4D97-AF65-F5344CB8AC3E}">
        <p14:creationId xmlns:p14="http://schemas.microsoft.com/office/powerpoint/2010/main" val="105053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Palatino Linotype" panose="02040502050505030304" pitchFamily="18" charset="0"/>
              </a:rPr>
              <a:t>Workplace selling is the practice of taking orders or selling products at a </a:t>
            </a:r>
            <a:r>
              <a:rPr lang="en-US" sz="1600" dirty="0">
                <a:solidFill>
                  <a:srgbClr val="00B050"/>
                </a:solidFill>
                <a:latin typeface="Palatino Linotype" panose="02040502050505030304" pitchFamily="18" charset="0"/>
              </a:rPr>
              <a:t>workplace</a:t>
            </a:r>
            <a:r>
              <a:rPr lang="en-US" sz="1600" dirty="0">
                <a:latin typeface="Palatino Linotype" panose="02040502050505030304" pitchFamily="18" charset="0"/>
              </a:rPr>
              <a:t> (including a parent or caregiver’s workplace). </a:t>
            </a:r>
          </a:p>
          <a:p>
            <a:r>
              <a:rPr lang="en-US" sz="1600" dirty="0" err="1">
                <a:latin typeface="Palatino Linotype" panose="02040502050505030304" pitchFamily="18" charset="0"/>
              </a:rPr>
              <a:t>Juliettes</a:t>
            </a:r>
            <a:r>
              <a:rPr lang="en-US" sz="1600" dirty="0">
                <a:latin typeface="Palatino Linotype" panose="02040502050505030304" pitchFamily="18" charset="0"/>
              </a:rPr>
              <a:t> must contact business owners or managers to </a:t>
            </a:r>
            <a:r>
              <a:rPr lang="en-US" sz="1600" dirty="0">
                <a:solidFill>
                  <a:srgbClr val="00B050"/>
                </a:solidFill>
                <a:latin typeface="Palatino Linotype" panose="02040502050505030304" pitchFamily="18" charset="0"/>
              </a:rPr>
              <a:t>request permission </a:t>
            </a:r>
            <a:r>
              <a:rPr lang="en-US" sz="1600" dirty="0">
                <a:latin typeface="Palatino Linotype" panose="02040502050505030304" pitchFamily="18" charset="0"/>
              </a:rPr>
              <a:t>to sell to employees of the business. </a:t>
            </a:r>
          </a:p>
          <a:p>
            <a:r>
              <a:rPr lang="en-US" sz="1600" dirty="0">
                <a:latin typeface="Palatino Linotype" panose="02040502050505030304" pitchFamily="18" charset="0"/>
              </a:rPr>
              <a:t>With management approval, Girl Scouts can:</a:t>
            </a:r>
          </a:p>
          <a:p>
            <a:pPr lvl="1"/>
            <a:r>
              <a:rPr lang="en-US" sz="1400" dirty="0">
                <a:latin typeface="Palatino Linotype" panose="02040502050505030304" pitchFamily="18" charset="0"/>
              </a:rPr>
              <a:t>Make a quick “</a:t>
            </a:r>
            <a:r>
              <a:rPr lang="en-US" sz="1400" dirty="0">
                <a:solidFill>
                  <a:srgbClr val="00B050"/>
                </a:solidFill>
                <a:latin typeface="Palatino Linotype" panose="02040502050505030304" pitchFamily="18" charset="0"/>
              </a:rPr>
              <a:t>sales pitch</a:t>
            </a:r>
            <a:r>
              <a:rPr lang="en-US" sz="1400" dirty="0">
                <a:latin typeface="Palatino Linotype" panose="02040502050505030304" pitchFamily="18" charset="0"/>
              </a:rPr>
              <a:t>” at a staff meeting or leave an order card with a note from the Juliette in a location visible to employees (not walk-in customers). Do not list the Juliette's last name or phone number on the order card or note.</a:t>
            </a:r>
          </a:p>
          <a:p>
            <a:pPr lvl="1"/>
            <a:r>
              <a:rPr lang="en-US" sz="1400" dirty="0">
                <a:latin typeface="Palatino Linotype" panose="02040502050505030304" pitchFamily="18" charset="0"/>
              </a:rPr>
              <a:t>Sell cookies to the employees of these locations (</a:t>
            </a:r>
            <a:r>
              <a:rPr lang="en-US" sz="1400" dirty="0">
                <a:solidFill>
                  <a:srgbClr val="00B050"/>
                </a:solidFill>
                <a:latin typeface="Palatino Linotype" panose="02040502050505030304" pitchFamily="18" charset="0"/>
              </a:rPr>
              <a:t>office door-to-door </a:t>
            </a:r>
            <a:r>
              <a:rPr lang="en-US" sz="1400" dirty="0">
                <a:latin typeface="Palatino Linotype" panose="02040502050505030304" pitchFamily="18" charset="0"/>
              </a:rPr>
              <a:t>or cubicle-to-cubicle); however, you cannot sell directly to the establishment’s customers (this would be a special booth).</a:t>
            </a:r>
          </a:p>
          <a:p>
            <a:pPr lvl="1"/>
            <a:r>
              <a:rPr lang="en-US" sz="1400" dirty="0">
                <a:latin typeface="Palatino Linotype" panose="02040502050505030304" pitchFamily="18" charset="0"/>
              </a:rPr>
              <a:t>Remember, </a:t>
            </a:r>
            <a:r>
              <a:rPr lang="en-US" sz="1400" dirty="0">
                <a:solidFill>
                  <a:srgbClr val="00B050"/>
                </a:solidFill>
                <a:latin typeface="Palatino Linotype" panose="02040502050505030304" pitchFamily="18" charset="0"/>
              </a:rPr>
              <a:t>girls are to sell the products</a:t>
            </a:r>
            <a:r>
              <a:rPr lang="en-US" sz="1400" dirty="0">
                <a:latin typeface="Palatino Linotype" panose="02040502050505030304" pitchFamily="18" charset="0"/>
              </a:rPr>
              <a:t>, not adults.</a:t>
            </a:r>
          </a:p>
          <a:p>
            <a:pPr lvl="1"/>
            <a:r>
              <a:rPr lang="en-US" sz="1400" dirty="0">
                <a:latin typeface="Palatino Linotype" panose="02040502050505030304" pitchFamily="18" charset="0"/>
              </a:rPr>
              <a:t>Set a </a:t>
            </a:r>
            <a:r>
              <a:rPr lang="en-US" sz="1400" dirty="0">
                <a:solidFill>
                  <a:srgbClr val="00B050"/>
                </a:solidFill>
                <a:latin typeface="Palatino Linotype" panose="02040502050505030304" pitchFamily="18" charset="0"/>
              </a:rPr>
              <a:t>date</a:t>
            </a:r>
            <a:r>
              <a:rPr lang="en-US" sz="1400" dirty="0">
                <a:latin typeface="Palatino Linotype" panose="02040502050505030304" pitchFamily="18" charset="0"/>
              </a:rPr>
              <a:t> to pick up the order card and deliver the products so customers know what to expect.</a:t>
            </a:r>
          </a:p>
          <a:p>
            <a:r>
              <a:rPr lang="en-US" sz="1600" dirty="0">
                <a:latin typeface="Palatino Linotype" panose="02040502050505030304" pitchFamily="18" charset="0"/>
              </a:rPr>
              <a:t>A parent may have cookies/nuts to sell at their place of work, but any </a:t>
            </a:r>
            <a:r>
              <a:rPr lang="en-US" sz="1600" dirty="0">
                <a:solidFill>
                  <a:srgbClr val="00B050"/>
                </a:solidFill>
                <a:latin typeface="Palatino Linotype" panose="02040502050505030304" pitchFamily="18" charset="0"/>
              </a:rPr>
              <a:t>displays</a:t>
            </a:r>
            <a:r>
              <a:rPr lang="en-US" sz="1600" dirty="0">
                <a:latin typeface="Palatino Linotype" panose="02040502050505030304" pitchFamily="18" charset="0"/>
              </a:rPr>
              <a:t> must include a message from the Juliette and must not be visible to the business’ customers. </a:t>
            </a:r>
          </a:p>
          <a:p>
            <a:r>
              <a:rPr lang="en-US" sz="1600" dirty="0">
                <a:latin typeface="Palatino Linotype" panose="02040502050505030304" pitchFamily="18" charset="0"/>
              </a:rPr>
              <a:t>Setting up a table display in front of a small business is considered a </a:t>
            </a:r>
            <a:r>
              <a:rPr lang="en-US" sz="1600" dirty="0">
                <a:solidFill>
                  <a:srgbClr val="00B050"/>
                </a:solidFill>
                <a:latin typeface="Palatino Linotype" panose="02040502050505030304" pitchFamily="18" charset="0"/>
              </a:rPr>
              <a:t>special booth </a:t>
            </a:r>
            <a:r>
              <a:rPr lang="en-US" sz="1600" dirty="0">
                <a:latin typeface="Palatino Linotype" panose="02040502050505030304" pitchFamily="18" charset="0"/>
              </a:rPr>
              <a:t>and needs advanced approval. Consult with your Juliette Advisor to obtain the necessary approval (only available during the Cookie Program).</a:t>
            </a:r>
          </a:p>
          <a:p>
            <a:r>
              <a:rPr lang="en-US" sz="1600" dirty="0">
                <a:latin typeface="Palatino Linotype" panose="02040502050505030304" pitchFamily="18" charset="0"/>
              </a:rPr>
              <a:t>Cookies/nuts can </a:t>
            </a:r>
            <a:r>
              <a:rPr lang="en-US" sz="1600" b="1" u="sng" dirty="0">
                <a:solidFill>
                  <a:srgbClr val="00B050"/>
                </a:solidFill>
                <a:latin typeface="Palatino Linotype" panose="02040502050505030304" pitchFamily="18" charset="0"/>
              </a:rPr>
              <a:t>never</a:t>
            </a:r>
            <a:r>
              <a:rPr lang="en-US" sz="1600" dirty="0">
                <a:solidFill>
                  <a:srgbClr val="00B050"/>
                </a:solidFill>
                <a:latin typeface="Palatino Linotype" panose="02040502050505030304" pitchFamily="18" charset="0"/>
              </a:rPr>
              <a:t> be displayed on the counter </a:t>
            </a:r>
            <a:r>
              <a:rPr lang="en-US" sz="1600" dirty="0">
                <a:latin typeface="Palatino Linotype" panose="02040502050505030304" pitchFamily="18" charset="0"/>
              </a:rPr>
              <a:t>for patrons/customers even if the family owns the business. Cookies can only be sold to the establishment's employees -- not the customers/patrons.</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19</a:t>
            </a:fld>
            <a:endParaRPr lang="en-US"/>
          </a:p>
        </p:txBody>
      </p:sp>
    </p:spTree>
    <p:extLst>
      <p:ext uri="{BB962C8B-B14F-4D97-AF65-F5344CB8AC3E}">
        <p14:creationId xmlns:p14="http://schemas.microsoft.com/office/powerpoint/2010/main" val="415218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kern="0" dirty="0">
                <a:latin typeface="Palatino Linotype" panose="02040502050505030304" pitchFamily="18" charset="0"/>
              </a:rPr>
              <a:t>Launched in </a:t>
            </a:r>
            <a:r>
              <a:rPr lang="en-US" kern="0" dirty="0">
                <a:solidFill>
                  <a:srgbClr val="00B050"/>
                </a:solidFill>
                <a:latin typeface="Palatino Linotype" panose="02040502050505030304" pitchFamily="18" charset="0"/>
              </a:rPr>
              <a:t>1917</a:t>
            </a:r>
            <a:r>
              <a:rPr lang="en-US" kern="0" dirty="0">
                <a:latin typeface="Palatino Linotype" panose="02040502050505030304" pitchFamily="18" charset="0"/>
              </a:rPr>
              <a:t>, the Girl Scout product programs (Cookies and Fall Product) have helped make Girl Scouts to be America's </a:t>
            </a:r>
            <a:r>
              <a:rPr lang="en-US" kern="0" dirty="0">
                <a:solidFill>
                  <a:schemeClr val="accent1"/>
                </a:solidFill>
                <a:latin typeface="Palatino Linotype" panose="02040502050505030304" pitchFamily="18" charset="0"/>
              </a:rPr>
              <a:t>premier</a:t>
            </a:r>
            <a:r>
              <a:rPr lang="en-US" kern="0" dirty="0">
                <a:latin typeface="Palatino Linotype" panose="02040502050505030304" pitchFamily="18" charset="0"/>
              </a:rPr>
              <a:t> </a:t>
            </a:r>
            <a:r>
              <a:rPr lang="en-US" kern="0" dirty="0">
                <a:solidFill>
                  <a:srgbClr val="00B050"/>
                </a:solidFill>
                <a:latin typeface="Palatino Linotype" panose="02040502050505030304" pitchFamily="18" charset="0"/>
              </a:rPr>
              <a:t>entrepreneurship experience </a:t>
            </a:r>
            <a:r>
              <a:rPr lang="en-US" kern="0" dirty="0">
                <a:latin typeface="Palatino Linotype" panose="02040502050505030304" pitchFamily="18" charset="0"/>
              </a:rPr>
              <a:t>for girls. </a:t>
            </a:r>
          </a:p>
          <a:p>
            <a:pPr>
              <a:lnSpc>
                <a:spcPct val="120000"/>
              </a:lnSpc>
            </a:pPr>
            <a:r>
              <a:rPr lang="en-US" kern="0" dirty="0">
                <a:latin typeface="Palatino Linotype" panose="02040502050505030304" pitchFamily="18" charset="0"/>
              </a:rPr>
              <a:t>Girl Scout product programs happen only </a:t>
            </a:r>
            <a:r>
              <a:rPr lang="en-US" kern="0" dirty="0">
                <a:solidFill>
                  <a:srgbClr val="00B050"/>
                </a:solidFill>
                <a:latin typeface="Palatino Linotype" panose="02040502050505030304" pitchFamily="18" charset="0"/>
              </a:rPr>
              <a:t>twice</a:t>
            </a:r>
            <a:r>
              <a:rPr lang="en-US" kern="0" dirty="0">
                <a:latin typeface="Palatino Linotype" panose="02040502050505030304" pitchFamily="18" charset="0"/>
              </a:rPr>
              <a:t> a year—Fall Product and Cookie Program </a:t>
            </a:r>
          </a:p>
          <a:p>
            <a:pPr>
              <a:lnSpc>
                <a:spcPct val="120000"/>
              </a:lnSpc>
            </a:pPr>
            <a:r>
              <a:rPr lang="en-US" kern="0" dirty="0">
                <a:latin typeface="Palatino Linotype" panose="02040502050505030304" pitchFamily="18" charset="0"/>
              </a:rPr>
              <a:t>Girls who participate in the Girl Scout product programs learn and practice </a:t>
            </a:r>
            <a:r>
              <a:rPr lang="en-US" kern="0" dirty="0">
                <a:solidFill>
                  <a:srgbClr val="00B050"/>
                </a:solidFill>
                <a:latin typeface="Palatino Linotype" panose="02040502050505030304" pitchFamily="18" charset="0"/>
              </a:rPr>
              <a:t>five valuable skills </a:t>
            </a:r>
            <a:r>
              <a:rPr lang="en-US" kern="0" dirty="0">
                <a:latin typeface="Palatino Linotype" panose="02040502050505030304" pitchFamily="18" charset="0"/>
              </a:rPr>
              <a:t>that will help them now and in the future</a:t>
            </a:r>
          </a:p>
          <a:p>
            <a:pPr>
              <a:lnSpc>
                <a:spcPct val="120000"/>
              </a:lnSpc>
            </a:pPr>
            <a:r>
              <a:rPr lang="en-US" kern="0" dirty="0">
                <a:latin typeface="Palatino Linotype" panose="02040502050505030304" pitchFamily="18" charset="0"/>
              </a:rPr>
              <a:t>The five (5) skills are: </a:t>
            </a:r>
            <a:r>
              <a:rPr lang="en-US" kern="0" dirty="0">
                <a:solidFill>
                  <a:srgbClr val="00B050"/>
                </a:solidFill>
                <a:latin typeface="Palatino Linotype" panose="02040502050505030304" pitchFamily="18" charset="0"/>
              </a:rPr>
              <a:t>Goal Setting, Decision Making, Money Management, People Skills, and Business Ethics</a:t>
            </a:r>
            <a:r>
              <a:rPr lang="en-US" kern="0" dirty="0">
                <a:latin typeface="Palatino Linotype" panose="02040502050505030304" pitchFamily="18" charset="0"/>
              </a:rPr>
              <a:t>. </a:t>
            </a:r>
          </a:p>
          <a:p>
            <a:pPr>
              <a:lnSpc>
                <a:spcPct val="120000"/>
              </a:lnSpc>
            </a:pPr>
            <a:r>
              <a:rPr lang="en-US" kern="0" dirty="0">
                <a:latin typeface="Palatino Linotype" panose="02040502050505030304" pitchFamily="18" charset="0"/>
              </a:rPr>
              <a:t>All of the </a:t>
            </a:r>
            <a:r>
              <a:rPr lang="en-US" kern="0" dirty="0">
                <a:solidFill>
                  <a:srgbClr val="00B050"/>
                </a:solidFill>
                <a:latin typeface="Palatino Linotype" panose="02040502050505030304" pitchFamily="18" charset="0"/>
              </a:rPr>
              <a:t>proceeds</a:t>
            </a:r>
            <a:r>
              <a:rPr lang="en-US" kern="0" dirty="0">
                <a:latin typeface="Palatino Linotype" panose="02040502050505030304" pitchFamily="18" charset="0"/>
              </a:rPr>
              <a:t> generated from product programs stay right here, in Girl Scouts of Greater </a:t>
            </a:r>
            <a:r>
              <a:rPr lang="en-US" kern="0">
                <a:latin typeface="Palatino Linotype" panose="02040502050505030304" pitchFamily="18" charset="0"/>
              </a:rPr>
              <a:t>Los Angeles, to </a:t>
            </a:r>
            <a:r>
              <a:rPr lang="en-US" kern="0" dirty="0">
                <a:latin typeface="Palatino Linotype" panose="02040502050505030304" pitchFamily="18" charset="0"/>
              </a:rPr>
              <a:t>support Girl Scout programming in our area.</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a:t>
            </a:fld>
            <a:endParaRPr lang="en-US"/>
          </a:p>
        </p:txBody>
      </p:sp>
    </p:spTree>
    <p:extLst>
      <p:ext uri="{BB962C8B-B14F-4D97-AF65-F5344CB8AC3E}">
        <p14:creationId xmlns:p14="http://schemas.microsoft.com/office/powerpoint/2010/main" val="2159358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For online selling, girls may only sell cookies and nuts through GSGLA sponsored online platforms (</a:t>
            </a:r>
            <a:r>
              <a:rPr lang="en-US" dirty="0">
                <a:solidFill>
                  <a:srgbClr val="00B050"/>
                </a:solidFill>
                <a:latin typeface="Palatino Linotype" panose="02040502050505030304" pitchFamily="18" charset="0"/>
              </a:rPr>
              <a:t>M2OS and Digital Cookie</a:t>
            </a:r>
            <a:r>
              <a:rPr lang="en-US" dirty="0">
                <a:latin typeface="Palatino Linotype" panose="02040502050505030304" pitchFamily="18" charset="0"/>
              </a:rPr>
              <a:t>)</a:t>
            </a:r>
          </a:p>
          <a:p>
            <a:pPr>
              <a:buClr>
                <a:schemeClr val="tx1"/>
              </a:buClr>
            </a:pPr>
            <a:r>
              <a:rPr lang="en-US" dirty="0">
                <a:solidFill>
                  <a:srgbClr val="00B050"/>
                </a:solidFill>
                <a:latin typeface="Palatino Linotype" panose="02040502050505030304" pitchFamily="18" charset="0"/>
              </a:rPr>
              <a:t>Orders and payments </a:t>
            </a:r>
            <a:r>
              <a:rPr lang="en-US" dirty="0">
                <a:latin typeface="Palatino Linotype" panose="02040502050505030304" pitchFamily="18" charset="0"/>
              </a:rPr>
              <a:t>are taken through M2OS (Fall) and Digital Cookie (Cookie Program)</a:t>
            </a:r>
          </a:p>
          <a:p>
            <a:pPr>
              <a:buClr>
                <a:schemeClr val="tx1"/>
              </a:buClr>
            </a:pPr>
            <a:r>
              <a:rPr lang="en-US" dirty="0">
                <a:latin typeface="Palatino Linotype" panose="02040502050505030304" pitchFamily="18" charset="0"/>
              </a:rPr>
              <a:t>Orders may be for </a:t>
            </a:r>
            <a:r>
              <a:rPr lang="en-US" dirty="0">
                <a:solidFill>
                  <a:srgbClr val="00B050"/>
                </a:solidFill>
                <a:latin typeface="Palatino Linotype" panose="02040502050505030304" pitchFamily="18" charset="0"/>
              </a:rPr>
              <a:t>girl delivery, shipping, or a donation </a:t>
            </a:r>
            <a:r>
              <a:rPr lang="en-US" dirty="0">
                <a:latin typeface="Palatino Linotype" panose="02040502050505030304" pitchFamily="18" charset="0"/>
              </a:rPr>
              <a:t>program (GOC or C4C)</a:t>
            </a:r>
          </a:p>
          <a:p>
            <a:pPr>
              <a:buClr>
                <a:schemeClr val="tx1"/>
              </a:buClr>
            </a:pPr>
            <a:r>
              <a:rPr lang="en-US" dirty="0">
                <a:solidFill>
                  <a:srgbClr val="00B050"/>
                </a:solidFill>
                <a:latin typeface="Palatino Linotype" panose="02040502050505030304" pitchFamily="18" charset="0"/>
              </a:rPr>
              <a:t>Check</a:t>
            </a:r>
            <a:r>
              <a:rPr lang="en-US" dirty="0">
                <a:latin typeface="Palatino Linotype" panose="02040502050505030304" pitchFamily="18" charset="0"/>
              </a:rPr>
              <a:t> Digital Cookie regularly for new orders </a:t>
            </a:r>
          </a:p>
          <a:p>
            <a:r>
              <a:rPr lang="en-US" dirty="0">
                <a:latin typeface="Palatino Linotype" panose="02040502050505030304" pitchFamily="18" charset="0"/>
              </a:rPr>
              <a:t>Girl Scout products </a:t>
            </a:r>
            <a:r>
              <a:rPr lang="en-US" dirty="0">
                <a:solidFill>
                  <a:srgbClr val="00B050"/>
                </a:solidFill>
                <a:latin typeface="Palatino Linotype" panose="02040502050505030304" pitchFamily="18" charset="0"/>
              </a:rPr>
              <a:t>may not be sold on resale websites</a:t>
            </a:r>
            <a:r>
              <a:rPr lang="en-US" dirty="0">
                <a:latin typeface="Palatino Linotype" panose="02040502050505030304" pitchFamily="18" charset="0"/>
              </a:rPr>
              <a:t>, such as Craigslist, Amazon, Facebook Marketplace, etc.</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20</a:t>
            </a:fld>
            <a:endParaRPr lang="en-US"/>
          </a:p>
        </p:txBody>
      </p:sp>
    </p:spTree>
    <p:extLst>
      <p:ext uri="{BB962C8B-B14F-4D97-AF65-F5344CB8AC3E}">
        <p14:creationId xmlns:p14="http://schemas.microsoft.com/office/powerpoint/2010/main" val="1247847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Palatino Linotype" panose="02040502050505030304" pitchFamily="18" charset="0"/>
              </a:rPr>
              <a:t>Cookie </a:t>
            </a:r>
            <a:r>
              <a:rPr lang="en-US" sz="1800" dirty="0">
                <a:solidFill>
                  <a:srgbClr val="00B050"/>
                </a:solidFill>
                <a:latin typeface="Palatino Linotype" panose="02040502050505030304" pitchFamily="18" charset="0"/>
              </a:rPr>
              <a:t>booths</a:t>
            </a:r>
            <a:r>
              <a:rPr lang="en-US" sz="1600" dirty="0">
                <a:solidFill>
                  <a:srgbClr val="00B050"/>
                </a:solidFill>
                <a:latin typeface="Palatino Linotype" panose="02040502050505030304" pitchFamily="18" charset="0"/>
              </a:rPr>
              <a:t> are stations</a:t>
            </a:r>
            <a:r>
              <a:rPr lang="en-US" sz="1600" dirty="0">
                <a:latin typeface="Palatino Linotype" panose="02040502050505030304" pitchFamily="18" charset="0"/>
              </a:rPr>
              <a:t>, usually a table and chair, where Girl Scouts sell cookies, most often set up at a storefront or other business.</a:t>
            </a:r>
          </a:p>
          <a:p>
            <a:r>
              <a:rPr lang="en-US" sz="1600" dirty="0">
                <a:latin typeface="Palatino Linotype" panose="02040502050505030304" pitchFamily="18" charset="0"/>
              </a:rPr>
              <a:t>As guests in front of a business, we need to be on our BEST </a:t>
            </a:r>
            <a:r>
              <a:rPr lang="en-US" sz="1600" dirty="0">
                <a:solidFill>
                  <a:srgbClr val="00B050"/>
                </a:solidFill>
                <a:latin typeface="Palatino Linotype" panose="02040502050505030304" pitchFamily="18" charset="0"/>
              </a:rPr>
              <a:t>behavior</a:t>
            </a:r>
            <a:r>
              <a:rPr lang="en-US" sz="1600" dirty="0">
                <a:latin typeface="Palatino Linotype" panose="02040502050505030304" pitchFamily="18" charset="0"/>
              </a:rPr>
              <a:t>. </a:t>
            </a:r>
          </a:p>
          <a:p>
            <a:r>
              <a:rPr lang="en-US" sz="1600" dirty="0">
                <a:latin typeface="Palatino Linotype" panose="02040502050505030304" pitchFamily="18" charset="0"/>
              </a:rPr>
              <a:t>Booths may only be conducted during the Cookie Program during the </a:t>
            </a:r>
            <a:r>
              <a:rPr lang="en-US" sz="1600" dirty="0">
                <a:solidFill>
                  <a:srgbClr val="00B050"/>
                </a:solidFill>
                <a:latin typeface="Palatino Linotype" panose="02040502050505030304" pitchFamily="18" charset="0"/>
              </a:rPr>
              <a:t>scheduled dates</a:t>
            </a:r>
            <a:r>
              <a:rPr lang="en-US" sz="1600" dirty="0">
                <a:latin typeface="Palatino Linotype" panose="02040502050505030304" pitchFamily="18" charset="0"/>
              </a:rPr>
              <a:t>.</a:t>
            </a:r>
          </a:p>
          <a:p>
            <a:r>
              <a:rPr lang="en-US" sz="1600" dirty="0">
                <a:latin typeface="Palatino Linotype" panose="02040502050505030304" pitchFamily="18" charset="0"/>
              </a:rPr>
              <a:t>The booth locations are </a:t>
            </a:r>
            <a:r>
              <a:rPr lang="en-US" sz="1600" dirty="0">
                <a:solidFill>
                  <a:srgbClr val="00B050"/>
                </a:solidFill>
                <a:latin typeface="Palatino Linotype" panose="02040502050505030304" pitchFamily="18" charset="0"/>
              </a:rPr>
              <a:t>pre-authorized</a:t>
            </a:r>
            <a:r>
              <a:rPr lang="en-US" sz="1600" dirty="0">
                <a:latin typeface="Palatino Linotype" panose="02040502050505030304" pitchFamily="18" charset="0"/>
              </a:rPr>
              <a:t> by GSGLA. All </a:t>
            </a:r>
            <a:r>
              <a:rPr lang="en-US" sz="1600" dirty="0" err="1">
                <a:latin typeface="Palatino Linotype" panose="02040502050505030304" pitchFamily="18" charset="0"/>
              </a:rPr>
              <a:t>boothing</a:t>
            </a:r>
            <a:r>
              <a:rPr lang="en-US" sz="1600" dirty="0">
                <a:latin typeface="Palatino Linotype" panose="02040502050505030304" pitchFamily="18" charset="0"/>
              </a:rPr>
              <a:t> must be arranged through the Juliette Advisor..</a:t>
            </a:r>
          </a:p>
          <a:p>
            <a:r>
              <a:rPr lang="en-US" sz="1600" dirty="0">
                <a:latin typeface="Palatino Linotype" panose="02040502050505030304" pitchFamily="18" charset="0"/>
              </a:rPr>
              <a:t>Consult with your Juliette Advisor to seek required approval for any </a:t>
            </a:r>
            <a:r>
              <a:rPr lang="en-US" sz="1600" dirty="0">
                <a:solidFill>
                  <a:srgbClr val="00B050"/>
                </a:solidFill>
                <a:latin typeface="Palatino Linotype" panose="02040502050505030304" pitchFamily="18" charset="0"/>
              </a:rPr>
              <a:t>special booth </a:t>
            </a:r>
            <a:r>
              <a:rPr lang="en-US" sz="1600" dirty="0">
                <a:latin typeface="Palatino Linotype" panose="02040502050505030304" pitchFamily="18" charset="0"/>
              </a:rPr>
              <a:t>locations outside of what is offered.</a:t>
            </a:r>
          </a:p>
          <a:p>
            <a:r>
              <a:rPr lang="en-US" sz="1600" dirty="0">
                <a:latin typeface="Palatino Linotype" panose="02040502050505030304" pitchFamily="18" charset="0"/>
              </a:rPr>
              <a:t>Only </a:t>
            </a:r>
            <a:r>
              <a:rPr lang="en-US" sz="1600" dirty="0">
                <a:solidFill>
                  <a:srgbClr val="00B050"/>
                </a:solidFill>
                <a:latin typeface="Palatino Linotype" panose="02040502050505030304" pitchFamily="18" charset="0"/>
              </a:rPr>
              <a:t>registered</a:t>
            </a:r>
            <a:r>
              <a:rPr lang="en-US" sz="1600" dirty="0">
                <a:latin typeface="Palatino Linotype" panose="02040502050505030304" pitchFamily="18" charset="0"/>
              </a:rPr>
              <a:t> Girl Scouts can booth; therefore, siblings and friends are not allowed.</a:t>
            </a:r>
          </a:p>
          <a:p>
            <a:r>
              <a:rPr lang="en-US" sz="1600" dirty="0" err="1">
                <a:latin typeface="Palatino Linotype" panose="02040502050505030304" pitchFamily="18" charset="0"/>
              </a:rPr>
              <a:t>Juliettes</a:t>
            </a:r>
            <a:r>
              <a:rPr lang="en-US" sz="1600" dirty="0">
                <a:latin typeface="Palatino Linotype" panose="02040502050505030304" pitchFamily="18" charset="0"/>
              </a:rPr>
              <a:t> can </a:t>
            </a:r>
            <a:r>
              <a:rPr lang="en-US" sz="1600" dirty="0">
                <a:solidFill>
                  <a:srgbClr val="00B050"/>
                </a:solidFill>
                <a:latin typeface="Palatino Linotype" panose="02040502050505030304" pitchFamily="18" charset="0"/>
              </a:rPr>
              <a:t>share</a:t>
            </a:r>
            <a:r>
              <a:rPr lang="en-US" sz="1600" dirty="0">
                <a:latin typeface="Palatino Linotype" panose="02040502050505030304" pitchFamily="18" charset="0"/>
              </a:rPr>
              <a:t> a booth site with another Juliette or other Girl Scout troops. </a:t>
            </a:r>
          </a:p>
          <a:p>
            <a:r>
              <a:rPr lang="en-US" sz="1600" dirty="0">
                <a:latin typeface="Palatino Linotype" panose="02040502050505030304" pitchFamily="18" charset="0"/>
              </a:rPr>
              <a:t>Each booth requires both </a:t>
            </a:r>
            <a:r>
              <a:rPr lang="en-US" sz="1600" dirty="0">
                <a:solidFill>
                  <a:srgbClr val="00B050"/>
                </a:solidFill>
                <a:latin typeface="Palatino Linotype" panose="02040502050505030304" pitchFamily="18" charset="0"/>
              </a:rPr>
              <a:t>girls and adults </a:t>
            </a:r>
            <a:r>
              <a:rPr lang="en-US" sz="1600" dirty="0">
                <a:latin typeface="Palatino Linotype" panose="02040502050505030304" pitchFamily="18" charset="0"/>
              </a:rPr>
              <a:t>to be present. Parents are asked to help at each booth location.</a:t>
            </a:r>
          </a:p>
          <a:p>
            <a:pPr>
              <a:buClr>
                <a:schemeClr val="tx1"/>
              </a:buClr>
            </a:pPr>
            <a:r>
              <a:rPr lang="en-US" sz="1600" dirty="0">
                <a:solidFill>
                  <a:srgbClr val="00B050"/>
                </a:solidFill>
                <a:latin typeface="Palatino Linotype" panose="02040502050505030304" pitchFamily="18" charset="0"/>
              </a:rPr>
              <a:t>Two adults </a:t>
            </a:r>
            <a:r>
              <a:rPr lang="en-US" sz="1600" dirty="0">
                <a:latin typeface="Palatino Linotype" panose="02040502050505030304" pitchFamily="18" charset="0"/>
              </a:rPr>
              <a:t>are required to be present at all times, at least one of whom is female. One adult must be a </a:t>
            </a:r>
            <a:r>
              <a:rPr lang="en-US" sz="1600" dirty="0">
                <a:solidFill>
                  <a:srgbClr val="00B050"/>
                </a:solidFill>
                <a:latin typeface="Palatino Linotype" panose="02040502050505030304" pitchFamily="18" charset="0"/>
              </a:rPr>
              <a:t>registered</a:t>
            </a:r>
            <a:r>
              <a:rPr lang="en-US" sz="1600" dirty="0">
                <a:latin typeface="Palatino Linotype" panose="02040502050505030304" pitchFamily="18" charset="0"/>
              </a:rPr>
              <a:t> member of GSUSA.</a:t>
            </a:r>
          </a:p>
          <a:p>
            <a:pPr>
              <a:buClr>
                <a:schemeClr val="tx1"/>
              </a:buClr>
            </a:pPr>
            <a:r>
              <a:rPr lang="en-US" sz="1600" dirty="0">
                <a:solidFill>
                  <a:srgbClr val="00B050"/>
                </a:solidFill>
                <a:latin typeface="Palatino Linotype" panose="02040502050505030304" pitchFamily="18" charset="0"/>
              </a:rPr>
              <a:t>One Girl / One Parent </a:t>
            </a:r>
            <a:r>
              <a:rPr lang="en-US" sz="1600" dirty="0" err="1">
                <a:solidFill>
                  <a:srgbClr val="00B050"/>
                </a:solidFill>
                <a:latin typeface="Palatino Linotype" panose="02040502050505030304" pitchFamily="18" charset="0"/>
              </a:rPr>
              <a:t>Boothing</a:t>
            </a:r>
            <a:r>
              <a:rPr lang="en-US" sz="1600" dirty="0">
                <a:solidFill>
                  <a:srgbClr val="00B050"/>
                </a:solidFill>
                <a:latin typeface="Palatino Linotype" panose="02040502050505030304" pitchFamily="18" charset="0"/>
              </a:rPr>
              <a:t> </a:t>
            </a:r>
            <a:r>
              <a:rPr lang="en-US" sz="1600" dirty="0">
                <a:latin typeface="Palatino Linotype" panose="02040502050505030304" pitchFamily="18" charset="0"/>
              </a:rPr>
              <a:t>(available for Cadettes and older ONLY). Although </a:t>
            </a:r>
            <a:r>
              <a:rPr lang="en-US" sz="1600" dirty="0" err="1">
                <a:latin typeface="Palatino Linotype" panose="02040502050505030304" pitchFamily="18" charset="0"/>
              </a:rPr>
              <a:t>boothing</a:t>
            </a:r>
            <a:r>
              <a:rPr lang="en-US" sz="1600" dirty="0">
                <a:latin typeface="Palatino Linotype" panose="02040502050505030304" pitchFamily="18" charset="0"/>
              </a:rPr>
              <a:t> is primarily a troop activity, GSGLA recognizes that some girls have high reaching goals or have additional product to sell towards the end of the sale and may want the opportunity to booth independently to meet their goals. In this case:</a:t>
            </a:r>
          </a:p>
          <a:p>
            <a:pPr lvl="1"/>
            <a:r>
              <a:rPr lang="en-US" sz="1400" dirty="0">
                <a:latin typeface="Palatino Linotype" panose="02040502050505030304" pitchFamily="18" charset="0"/>
              </a:rPr>
              <a:t>Troops are given the opportunity to participate in booths first.</a:t>
            </a:r>
          </a:p>
          <a:p>
            <a:pPr lvl="1"/>
            <a:r>
              <a:rPr lang="en-US" sz="1400" dirty="0">
                <a:latin typeface="Palatino Linotype" panose="02040502050505030304" pitchFamily="18" charset="0"/>
              </a:rPr>
              <a:t>Booths must be scheduled by the Juliette Advisor on behalf of the Juliette. There are specific dates that this is available.</a:t>
            </a:r>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21</a:t>
            </a:fld>
            <a:endParaRPr lang="en-US"/>
          </a:p>
        </p:txBody>
      </p:sp>
    </p:spTree>
    <p:extLst>
      <p:ext uri="{BB962C8B-B14F-4D97-AF65-F5344CB8AC3E}">
        <p14:creationId xmlns:p14="http://schemas.microsoft.com/office/powerpoint/2010/main" val="88109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Special booths are a </a:t>
            </a:r>
            <a:r>
              <a:rPr lang="en-US" dirty="0">
                <a:solidFill>
                  <a:srgbClr val="00B050"/>
                </a:solidFill>
                <a:latin typeface="Palatino Linotype" panose="02040502050505030304" pitchFamily="18" charset="0"/>
              </a:rPr>
              <a:t>unique, one-time </a:t>
            </a:r>
            <a:r>
              <a:rPr lang="en-US" dirty="0">
                <a:latin typeface="Palatino Linotype" panose="02040502050505030304" pitchFamily="18" charset="0"/>
              </a:rPr>
              <a:t>opportunity to booth at a location that has not been approved yet.</a:t>
            </a:r>
          </a:p>
          <a:p>
            <a:r>
              <a:rPr lang="en-US" dirty="0">
                <a:latin typeface="Palatino Linotype" panose="02040502050505030304" pitchFamily="18" charset="0"/>
              </a:rPr>
              <a:t>Examples of a special booth include: </a:t>
            </a:r>
            <a:r>
              <a:rPr lang="en-US" dirty="0">
                <a:solidFill>
                  <a:srgbClr val="00B050"/>
                </a:solidFill>
                <a:latin typeface="Palatino Linotype" panose="02040502050505030304" pitchFamily="18" charset="0"/>
              </a:rPr>
              <a:t>churches, schools, sporting events, and small businesses</a:t>
            </a:r>
            <a:r>
              <a:rPr lang="en-US" dirty="0">
                <a:latin typeface="Palatino Linotype" panose="02040502050505030304" pitchFamily="18" charset="0"/>
              </a:rPr>
              <a:t>.  </a:t>
            </a:r>
          </a:p>
          <a:p>
            <a:r>
              <a:rPr lang="en-US" dirty="0">
                <a:latin typeface="Palatino Linotype" panose="02040502050505030304" pitchFamily="18" charset="0"/>
              </a:rPr>
              <a:t>Special booth requests require written </a:t>
            </a:r>
            <a:r>
              <a:rPr lang="en-US" dirty="0">
                <a:solidFill>
                  <a:srgbClr val="00B050"/>
                </a:solidFill>
                <a:latin typeface="Palatino Linotype" panose="02040502050505030304" pitchFamily="18" charset="0"/>
              </a:rPr>
              <a:t>pre-approval</a:t>
            </a:r>
            <a:r>
              <a:rPr lang="en-US" dirty="0">
                <a:latin typeface="Palatino Linotype" panose="02040502050505030304" pitchFamily="18" charset="0"/>
              </a:rPr>
              <a:t> from your Juliette Advisor and the Service Unit Cookie Program Chair. Approval may take longer if the booth site is out of the service unit’s area. </a:t>
            </a:r>
          </a:p>
          <a:p>
            <a:pPr>
              <a:buClr>
                <a:schemeClr val="tx1"/>
              </a:buClr>
            </a:pPr>
            <a:r>
              <a:rPr lang="en-US" dirty="0">
                <a:solidFill>
                  <a:srgbClr val="00B050"/>
                </a:solidFill>
                <a:latin typeface="Palatino Linotype" panose="02040502050505030304" pitchFamily="18" charset="0"/>
              </a:rPr>
              <a:t>Consult</a:t>
            </a:r>
            <a:r>
              <a:rPr lang="en-US" dirty="0">
                <a:latin typeface="Palatino Linotype" panose="02040502050505030304" pitchFamily="18" charset="0"/>
              </a:rPr>
              <a:t> with your Juliette Advisor if you want to do a special booth.</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22</a:t>
            </a:fld>
            <a:endParaRPr lang="en-US"/>
          </a:p>
        </p:txBody>
      </p:sp>
    </p:spTree>
    <p:extLst>
      <p:ext uri="{BB962C8B-B14F-4D97-AF65-F5344CB8AC3E}">
        <p14:creationId xmlns:p14="http://schemas.microsoft.com/office/powerpoint/2010/main" val="1685331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Before, during and after a booth:</a:t>
            </a:r>
          </a:p>
          <a:p>
            <a:r>
              <a:rPr lang="en-US" dirty="0">
                <a:latin typeface="Palatino Linotype" panose="02040502050505030304" pitchFamily="18" charset="0"/>
              </a:rPr>
              <a:t>Arrive on time and end </a:t>
            </a:r>
            <a:r>
              <a:rPr lang="en-US" dirty="0">
                <a:solidFill>
                  <a:srgbClr val="00B050"/>
                </a:solidFill>
                <a:latin typeface="Palatino Linotype" panose="02040502050505030304" pitchFamily="18" charset="0"/>
              </a:rPr>
              <a:t>on time</a:t>
            </a:r>
            <a:r>
              <a:rPr lang="en-US" dirty="0">
                <a:latin typeface="Palatino Linotype" panose="02040502050505030304" pitchFamily="18" charset="0"/>
              </a:rPr>
              <a:t>. Respect the next scheduled troop and prepare to turn over the site on time. </a:t>
            </a:r>
          </a:p>
          <a:p>
            <a:r>
              <a:rPr lang="en-US" dirty="0">
                <a:latin typeface="Palatino Linotype" panose="02040502050505030304" pitchFamily="18" charset="0"/>
              </a:rPr>
              <a:t>Set up your booth to </a:t>
            </a:r>
            <a:r>
              <a:rPr lang="en-US" dirty="0">
                <a:solidFill>
                  <a:srgbClr val="00B050"/>
                </a:solidFill>
                <a:latin typeface="Palatino Linotype" panose="02040502050505030304" pitchFamily="18" charset="0"/>
              </a:rPr>
              <a:t>appeal</a:t>
            </a:r>
            <a:r>
              <a:rPr lang="en-US" dirty="0">
                <a:latin typeface="Palatino Linotype" panose="02040502050505030304" pitchFamily="18" charset="0"/>
              </a:rPr>
              <a:t> to customers. Coordinate with the Juliette Advisor about who will bring the equipment and supplies. Use a covered table to display your cookies. Do not affix anything to the property of where the booth is held.</a:t>
            </a:r>
          </a:p>
          <a:p>
            <a:r>
              <a:rPr lang="en-US" dirty="0">
                <a:latin typeface="Palatino Linotype" panose="02040502050505030304" pitchFamily="18" charset="0"/>
              </a:rPr>
              <a:t>Be </a:t>
            </a:r>
            <a:r>
              <a:rPr lang="en-US" dirty="0">
                <a:solidFill>
                  <a:srgbClr val="00B050"/>
                </a:solidFill>
                <a:latin typeface="Palatino Linotype" panose="02040502050505030304" pitchFamily="18" charset="0"/>
              </a:rPr>
              <a:t>polite</a:t>
            </a:r>
            <a:r>
              <a:rPr lang="en-US" dirty="0">
                <a:latin typeface="Palatino Linotype" panose="02040502050505030304" pitchFamily="18" charset="0"/>
              </a:rPr>
              <a:t> and have your </a:t>
            </a:r>
            <a:r>
              <a:rPr lang="en-US" dirty="0">
                <a:solidFill>
                  <a:srgbClr val="00B050"/>
                </a:solidFill>
                <a:latin typeface="Palatino Linotype" panose="02040502050505030304" pitchFamily="18" charset="0"/>
              </a:rPr>
              <a:t>sales pitch </a:t>
            </a:r>
            <a:r>
              <a:rPr lang="en-US" dirty="0">
                <a:latin typeface="Palatino Linotype" panose="02040502050505030304" pitchFamily="18" charset="0"/>
              </a:rPr>
              <a:t>ready for interested shoppers.</a:t>
            </a:r>
          </a:p>
          <a:p>
            <a:r>
              <a:rPr lang="en-US" dirty="0">
                <a:latin typeface="Palatino Linotype" panose="02040502050505030304" pitchFamily="18" charset="0"/>
              </a:rPr>
              <a:t>Ensure the </a:t>
            </a:r>
            <a:r>
              <a:rPr lang="en-US" dirty="0">
                <a:solidFill>
                  <a:srgbClr val="00B050"/>
                </a:solidFill>
                <a:latin typeface="Palatino Linotype" panose="02040502050505030304" pitchFamily="18" charset="0"/>
              </a:rPr>
              <a:t>cookies</a:t>
            </a:r>
            <a:r>
              <a:rPr lang="en-US" dirty="0">
                <a:latin typeface="Palatino Linotype" panose="02040502050505030304" pitchFamily="18" charset="0"/>
              </a:rPr>
              <a:t> are right next to you and never out of your sight.</a:t>
            </a:r>
          </a:p>
          <a:p>
            <a:r>
              <a:rPr lang="en-US" dirty="0">
                <a:latin typeface="Palatino Linotype" panose="02040502050505030304" pitchFamily="18" charset="0"/>
              </a:rPr>
              <a:t>A </a:t>
            </a:r>
            <a:r>
              <a:rPr lang="en-US" dirty="0">
                <a:solidFill>
                  <a:srgbClr val="00B050"/>
                </a:solidFill>
                <a:latin typeface="Palatino Linotype" panose="02040502050505030304" pitchFamily="18" charset="0"/>
              </a:rPr>
              <a:t>cash box </a:t>
            </a:r>
            <a:r>
              <a:rPr lang="en-US" dirty="0">
                <a:latin typeface="Palatino Linotype" panose="02040502050505030304" pitchFamily="18" charset="0"/>
              </a:rPr>
              <a:t>MUST always be in your possession. Do not leave cash visible to customers. Using a fanny pack, money belt, or cross body purse are great options for holding cash. Have </a:t>
            </a:r>
            <a:r>
              <a:rPr lang="en-US" dirty="0">
                <a:solidFill>
                  <a:srgbClr val="00B050"/>
                </a:solidFill>
                <a:latin typeface="Palatino Linotype" panose="02040502050505030304" pitchFamily="18" charset="0"/>
              </a:rPr>
              <a:t>change</a:t>
            </a:r>
            <a:r>
              <a:rPr lang="en-US" dirty="0">
                <a:latin typeface="Palatino Linotype" panose="02040502050505030304" pitchFamily="18" charset="0"/>
              </a:rPr>
              <a:t> available, and never ask the host business for change. </a:t>
            </a:r>
          </a:p>
          <a:p>
            <a:pPr>
              <a:buClr>
                <a:schemeClr val="tx1"/>
              </a:buClr>
            </a:pPr>
            <a:r>
              <a:rPr lang="en-US" dirty="0">
                <a:solidFill>
                  <a:srgbClr val="00B050"/>
                </a:solidFill>
                <a:latin typeface="Palatino Linotype" panose="02040502050505030304" pitchFamily="18" charset="0"/>
              </a:rPr>
              <a:t>Do not eat </a:t>
            </a:r>
            <a:r>
              <a:rPr lang="en-US" dirty="0">
                <a:latin typeface="Palatino Linotype" panose="02040502050505030304" pitchFamily="18" charset="0"/>
              </a:rPr>
              <a:t>anywhere near the booth site, and adults should not smoke anywhere visible to </a:t>
            </a:r>
            <a:r>
              <a:rPr lang="en-US" dirty="0" err="1">
                <a:latin typeface="Palatino Linotype" panose="02040502050505030304" pitchFamily="18" charset="0"/>
              </a:rPr>
              <a:t>Juliettes</a:t>
            </a:r>
            <a:r>
              <a:rPr lang="en-US" dirty="0">
                <a:latin typeface="Palatino Linotype" panose="02040502050505030304" pitchFamily="18" charset="0"/>
              </a:rPr>
              <a:t> or customers.</a:t>
            </a:r>
          </a:p>
          <a:p>
            <a:pPr>
              <a:buClr>
                <a:schemeClr val="tx1"/>
              </a:buClr>
            </a:pPr>
            <a:r>
              <a:rPr lang="en-US" dirty="0">
                <a:latin typeface="Palatino Linotype" panose="02040502050505030304" pitchFamily="18" charset="0"/>
              </a:rPr>
              <a:t>Arrive at a booth location with a </a:t>
            </a:r>
            <a:r>
              <a:rPr lang="en-US" dirty="0">
                <a:solidFill>
                  <a:srgbClr val="00B050"/>
                </a:solidFill>
                <a:latin typeface="Palatino Linotype" panose="02040502050505030304" pitchFamily="18" charset="0"/>
              </a:rPr>
              <a:t>great attitude</a:t>
            </a:r>
            <a:r>
              <a:rPr lang="en-US" dirty="0">
                <a:latin typeface="Palatino Linotype" panose="02040502050505030304" pitchFamily="18" charset="0"/>
              </a:rPr>
              <a:t>, smile, and say thank you even if a customer does not buy.</a:t>
            </a:r>
          </a:p>
          <a:p>
            <a:pPr>
              <a:buClr>
                <a:schemeClr val="tx1"/>
              </a:buClr>
            </a:pPr>
            <a:r>
              <a:rPr lang="en-US" dirty="0">
                <a:latin typeface="Palatino Linotype" panose="02040502050505030304" pitchFamily="18" charset="0"/>
              </a:rPr>
              <a:t>Do not block the entrance; approach customers only as they are </a:t>
            </a:r>
            <a:r>
              <a:rPr lang="en-US" dirty="0">
                <a:solidFill>
                  <a:srgbClr val="00B050"/>
                </a:solidFill>
                <a:latin typeface="Palatino Linotype" panose="02040502050505030304" pitchFamily="18" charset="0"/>
              </a:rPr>
              <a:t>leaving</a:t>
            </a:r>
            <a:r>
              <a:rPr lang="en-US" dirty="0">
                <a:latin typeface="Palatino Linotype" panose="02040502050505030304" pitchFamily="18" charset="0"/>
              </a:rPr>
              <a:t> the business.</a:t>
            </a:r>
          </a:p>
          <a:p>
            <a:pPr>
              <a:buClr>
                <a:schemeClr val="tx1"/>
              </a:buClr>
            </a:pPr>
            <a:r>
              <a:rPr lang="en-US" dirty="0">
                <a:latin typeface="Palatino Linotype" panose="02040502050505030304" pitchFamily="18" charset="0"/>
              </a:rPr>
              <a:t>All </a:t>
            </a:r>
            <a:r>
              <a:rPr lang="en-US" dirty="0">
                <a:solidFill>
                  <a:srgbClr val="00B050"/>
                </a:solidFill>
                <a:latin typeface="Palatino Linotype" panose="02040502050505030304" pitchFamily="18" charset="0"/>
              </a:rPr>
              <a:t>conflicts must be resolved</a:t>
            </a:r>
            <a:r>
              <a:rPr lang="en-US" dirty="0">
                <a:latin typeface="Palatino Linotype" panose="02040502050505030304" pitchFamily="18" charset="0"/>
              </a:rPr>
              <a:t> quietly, peacefully, and out of ear shot from the girls.</a:t>
            </a:r>
          </a:p>
          <a:p>
            <a:pPr>
              <a:buClr>
                <a:schemeClr val="tx1"/>
              </a:buClr>
            </a:pPr>
            <a:r>
              <a:rPr lang="en-US" dirty="0">
                <a:latin typeface="Palatino Linotype" panose="02040502050505030304" pitchFamily="18" charset="0"/>
              </a:rPr>
              <a:t>Cell phones or other electronic devices should not be used during your </a:t>
            </a:r>
            <a:r>
              <a:rPr lang="en-US" dirty="0" err="1">
                <a:latin typeface="Palatino Linotype" panose="02040502050505030304" pitchFamily="18" charset="0"/>
              </a:rPr>
              <a:t>boothing</a:t>
            </a:r>
            <a:r>
              <a:rPr lang="en-US" dirty="0">
                <a:latin typeface="Palatino Linotype" panose="02040502050505030304" pitchFamily="18" charset="0"/>
              </a:rPr>
              <a:t> shift for personal use. </a:t>
            </a:r>
          </a:p>
          <a:p>
            <a:pPr>
              <a:buClr>
                <a:schemeClr val="tx1"/>
              </a:buClr>
            </a:pPr>
            <a:r>
              <a:rPr lang="en-US" dirty="0">
                <a:solidFill>
                  <a:srgbClr val="00B050"/>
                </a:solidFill>
                <a:latin typeface="Palatino Linotype" panose="02040502050505030304" pitchFamily="18" charset="0"/>
              </a:rPr>
              <a:t>Clean</a:t>
            </a:r>
            <a:r>
              <a:rPr lang="en-US" dirty="0">
                <a:latin typeface="Palatino Linotype" panose="02040502050505030304" pitchFamily="18" charset="0"/>
              </a:rPr>
              <a:t> up ALL </a:t>
            </a:r>
            <a:r>
              <a:rPr lang="en-US" dirty="0">
                <a:solidFill>
                  <a:srgbClr val="00B050"/>
                </a:solidFill>
                <a:latin typeface="Palatino Linotype" panose="02040502050505030304" pitchFamily="18" charset="0"/>
              </a:rPr>
              <a:t>trash</a:t>
            </a:r>
            <a:r>
              <a:rPr lang="en-US" dirty="0">
                <a:latin typeface="Palatino Linotype" panose="02040502050505030304" pitchFamily="18" charset="0"/>
              </a:rPr>
              <a:t> and take it with you to dispose of. Do not leave empty boxes or trash at the booth site. </a:t>
            </a:r>
          </a:p>
          <a:p>
            <a:r>
              <a:rPr lang="en-US" dirty="0">
                <a:latin typeface="Palatino Linotype" panose="02040502050505030304" pitchFamily="18" charset="0"/>
              </a:rPr>
              <a:t>If someone takes money or cookies from your booth, </a:t>
            </a:r>
            <a:r>
              <a:rPr lang="en-US" dirty="0">
                <a:solidFill>
                  <a:srgbClr val="00B050"/>
                </a:solidFill>
                <a:latin typeface="Palatino Linotype" panose="02040502050505030304" pitchFamily="18" charset="0"/>
              </a:rPr>
              <a:t>do not attempt to physically recover the stolen items</a:t>
            </a:r>
            <a:r>
              <a:rPr lang="en-US" dirty="0">
                <a:latin typeface="Palatino Linotype" panose="02040502050505030304" pitchFamily="18" charset="0"/>
              </a:rPr>
              <a:t>. </a:t>
            </a:r>
            <a:br>
              <a:rPr lang="en-US" dirty="0">
                <a:latin typeface="Palatino Linotype" panose="02040502050505030304" pitchFamily="18" charset="0"/>
              </a:rPr>
            </a:br>
            <a:r>
              <a:rPr lang="en-US" dirty="0">
                <a:latin typeface="Palatino Linotype" panose="02040502050505030304" pitchFamily="18" charset="0"/>
              </a:rPr>
              <a:t>Instead, get a good description of the offender(s), call 911, and alert local security and your Juliette Advisor.</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23</a:t>
            </a:fld>
            <a:endParaRPr lang="en-US"/>
          </a:p>
        </p:txBody>
      </p:sp>
    </p:spTree>
    <p:extLst>
      <p:ext uri="{BB962C8B-B14F-4D97-AF65-F5344CB8AC3E}">
        <p14:creationId xmlns:p14="http://schemas.microsoft.com/office/powerpoint/2010/main" val="3550744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Selling outside of the GSGLA council region (aka "cross-border selling") is allowed during GSGLA product program dates on an </a:t>
            </a:r>
            <a:r>
              <a:rPr lang="en-US" dirty="0">
                <a:solidFill>
                  <a:srgbClr val="00B050"/>
                </a:solidFill>
                <a:latin typeface="Palatino Linotype" panose="02040502050505030304" pitchFamily="18" charset="0"/>
              </a:rPr>
              <a:t>exception</a:t>
            </a:r>
            <a:r>
              <a:rPr lang="en-US" dirty="0">
                <a:latin typeface="Palatino Linotype" panose="02040502050505030304" pitchFamily="18" charset="0"/>
              </a:rPr>
              <a:t> basis.</a:t>
            </a:r>
          </a:p>
          <a:p>
            <a:r>
              <a:rPr lang="en-US" dirty="0">
                <a:latin typeface="Palatino Linotype" panose="02040502050505030304" pitchFamily="18" charset="0"/>
              </a:rPr>
              <a:t>A </a:t>
            </a:r>
            <a:r>
              <a:rPr lang="en-US" dirty="0">
                <a:solidFill>
                  <a:srgbClr val="00B050"/>
                </a:solidFill>
                <a:latin typeface="Palatino Linotype" panose="02040502050505030304" pitchFamily="18" charset="0"/>
              </a:rPr>
              <a:t>map</a:t>
            </a:r>
            <a:r>
              <a:rPr lang="en-US" dirty="0">
                <a:latin typeface="Palatino Linotype" panose="02040502050505030304" pitchFamily="18" charset="0"/>
              </a:rPr>
              <a:t> of GSGLA boundaries can be found at </a:t>
            </a:r>
            <a:r>
              <a:rPr lang="en-US" u="sng" dirty="0">
                <a:solidFill>
                  <a:srgbClr val="0000FF"/>
                </a:solidFill>
                <a:latin typeface="Palatino Linotype" panose="02040502050505030304" pitchFamily="18" charset="0"/>
                <a:cs typeface="Arial" panose="020B0604020202020204" pitchFamily="34" charset="0"/>
              </a:rPr>
              <a:t>girlscoutsla.org</a:t>
            </a:r>
            <a:r>
              <a:rPr lang="en-US" dirty="0">
                <a:latin typeface="Palatino Linotype" panose="02040502050505030304" pitchFamily="18" charset="0"/>
              </a:rPr>
              <a:t>.  </a:t>
            </a:r>
          </a:p>
          <a:p>
            <a:r>
              <a:rPr lang="en-US" b="0" dirty="0">
                <a:latin typeface="Palatino Linotype" panose="02040502050505030304" pitchFamily="18" charset="0"/>
              </a:rPr>
              <a:t>Family:  </a:t>
            </a:r>
            <a:r>
              <a:rPr lang="en-US" b="0" dirty="0" err="1">
                <a:latin typeface="Palatino Linotype" panose="02040502050505030304" pitchFamily="18" charset="0"/>
              </a:rPr>
              <a:t>Juliettes</a:t>
            </a:r>
            <a:r>
              <a:rPr lang="en-US" b="0" dirty="0">
                <a:latin typeface="Palatino Linotype" panose="02040502050505030304" pitchFamily="18" charset="0"/>
              </a:rPr>
              <a:t> can sell to </a:t>
            </a:r>
            <a:r>
              <a:rPr lang="en-US" b="0" dirty="0">
                <a:solidFill>
                  <a:srgbClr val="00B050"/>
                </a:solidFill>
                <a:latin typeface="Palatino Linotype" panose="02040502050505030304" pitchFamily="18" charset="0"/>
              </a:rPr>
              <a:t>family and to the family’s immediate neighbors </a:t>
            </a:r>
            <a:r>
              <a:rPr lang="en-US" b="0" dirty="0">
                <a:latin typeface="Palatino Linotype" panose="02040502050505030304" pitchFamily="18" charset="0"/>
              </a:rPr>
              <a:t>across the GSGLA border.</a:t>
            </a:r>
          </a:p>
          <a:p>
            <a:r>
              <a:rPr lang="en-US" b="0" dirty="0">
                <a:latin typeface="Palatino Linotype" panose="02040502050505030304" pitchFamily="18" charset="0"/>
              </a:rPr>
              <a:t>Friends:  </a:t>
            </a:r>
            <a:r>
              <a:rPr lang="en-US" b="0" dirty="0">
                <a:solidFill>
                  <a:srgbClr val="00B050"/>
                </a:solidFill>
                <a:latin typeface="Palatino Linotype" panose="02040502050505030304" pitchFamily="18" charset="0"/>
              </a:rPr>
              <a:t>Close friends </a:t>
            </a:r>
            <a:r>
              <a:rPr lang="en-US" b="0" dirty="0">
                <a:latin typeface="Palatino Linotype" panose="02040502050505030304" pitchFamily="18" charset="0"/>
              </a:rPr>
              <a:t>are okay. </a:t>
            </a:r>
          </a:p>
          <a:p>
            <a:r>
              <a:rPr lang="en-US" b="0" dirty="0">
                <a:latin typeface="Palatino Linotype" panose="02040502050505030304" pitchFamily="18" charset="0"/>
              </a:rPr>
              <a:t>Workplace:  In the </a:t>
            </a:r>
            <a:r>
              <a:rPr lang="en-US" b="0" dirty="0">
                <a:solidFill>
                  <a:srgbClr val="00B050"/>
                </a:solidFill>
                <a:latin typeface="Palatino Linotype" panose="02040502050505030304" pitchFamily="18" charset="0"/>
              </a:rPr>
              <a:t>parent or caregiver’s workplace </a:t>
            </a:r>
            <a:r>
              <a:rPr lang="en-US" b="0" dirty="0">
                <a:latin typeface="Palatino Linotype" panose="02040502050505030304" pitchFamily="18" charset="0"/>
              </a:rPr>
              <a:t>only (to work colleagues only, not to their customers). No friend’s nor extended family’s workplaces are allowed.</a:t>
            </a:r>
          </a:p>
          <a:p>
            <a:r>
              <a:rPr lang="en-US" b="0" dirty="0">
                <a:latin typeface="Palatino Linotype" panose="02040502050505030304" pitchFamily="18" charset="0"/>
              </a:rPr>
              <a:t>Cookie stands, walkabouts, and </a:t>
            </a:r>
            <a:r>
              <a:rPr lang="en-US" b="0" dirty="0" err="1">
                <a:latin typeface="Palatino Linotype" panose="02040502050505030304" pitchFamily="18" charset="0"/>
              </a:rPr>
              <a:t>boothing</a:t>
            </a:r>
            <a:r>
              <a:rPr lang="en-US" b="0" dirty="0">
                <a:latin typeface="Palatino Linotype" panose="02040502050505030304" pitchFamily="18" charset="0"/>
              </a:rPr>
              <a:t> of any kind:  </a:t>
            </a:r>
            <a:r>
              <a:rPr lang="en-US" b="0" dirty="0">
                <a:solidFill>
                  <a:srgbClr val="00B050"/>
                </a:solidFill>
                <a:latin typeface="Palatino Linotype" panose="02040502050505030304" pitchFamily="18" charset="0"/>
              </a:rPr>
              <a:t>NEVER</a:t>
            </a:r>
            <a:r>
              <a:rPr lang="en-US" b="0" dirty="0">
                <a:latin typeface="Palatino Linotype" panose="02040502050505030304" pitchFamily="18" charset="0"/>
              </a:rPr>
              <a:t> </a:t>
            </a:r>
            <a:r>
              <a:rPr lang="en-US" dirty="0">
                <a:latin typeface="Palatino Linotype" panose="02040502050505030304" pitchFamily="18" charset="0"/>
              </a:rPr>
              <a:t>allowed outside of GSGLA borders.</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24</a:t>
            </a:fld>
            <a:endParaRPr lang="en-US"/>
          </a:p>
        </p:txBody>
      </p:sp>
    </p:spTree>
    <p:extLst>
      <p:ext uri="{BB962C8B-B14F-4D97-AF65-F5344CB8AC3E}">
        <p14:creationId xmlns:p14="http://schemas.microsoft.com/office/powerpoint/2010/main" val="1051759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Palatino Linotype" panose="02040502050505030304" pitchFamily="18" charset="0"/>
              </a:rPr>
              <a:t>Juliettes</a:t>
            </a:r>
            <a:r>
              <a:rPr lang="en-US" dirty="0">
                <a:latin typeface="Palatino Linotype" panose="02040502050505030304" pitchFamily="18" charset="0"/>
              </a:rPr>
              <a:t> are encouraged to use the Take a Payment feature in Digital Cookie to accept credit card payments.</a:t>
            </a:r>
          </a:p>
          <a:p>
            <a:r>
              <a:rPr lang="en-US" dirty="0">
                <a:latin typeface="Palatino Linotype" panose="02040502050505030304" pitchFamily="18" charset="0"/>
              </a:rPr>
              <a:t>When collecting money from customers for individual sales, make sure to </a:t>
            </a:r>
            <a:r>
              <a:rPr lang="en-US" dirty="0">
                <a:solidFill>
                  <a:srgbClr val="00B050"/>
                </a:solidFill>
                <a:latin typeface="Palatino Linotype" panose="02040502050505030304" pitchFamily="18" charset="0"/>
              </a:rPr>
              <a:t>count</a:t>
            </a:r>
            <a:r>
              <a:rPr lang="en-US" dirty="0">
                <a:latin typeface="Palatino Linotype" panose="02040502050505030304" pitchFamily="18" charset="0"/>
              </a:rPr>
              <a:t> the money and only take checks from people you know and trust. </a:t>
            </a:r>
          </a:p>
          <a:p>
            <a:pPr>
              <a:buClr>
                <a:schemeClr val="tx1"/>
              </a:buClr>
            </a:pPr>
            <a:r>
              <a:rPr lang="en-US" dirty="0">
                <a:solidFill>
                  <a:srgbClr val="00B050"/>
                </a:solidFill>
                <a:latin typeface="Palatino Linotype" panose="02040502050505030304" pitchFamily="18" charset="0"/>
              </a:rPr>
              <a:t>Checks received are to be made payable to your Service Unit</a:t>
            </a:r>
            <a:r>
              <a:rPr lang="en-US" dirty="0">
                <a:latin typeface="Palatino Linotype" panose="02040502050505030304" pitchFamily="18" charset="0"/>
              </a:rPr>
              <a:t>. Ask your Juliette Advisor for the appropriate and correct name.</a:t>
            </a:r>
          </a:p>
          <a:p>
            <a:pPr lvl="1">
              <a:buClr>
                <a:schemeClr val="tx1"/>
              </a:buClr>
            </a:pPr>
            <a:r>
              <a:rPr lang="en-US" dirty="0">
                <a:latin typeface="Palatino Linotype" panose="02040502050505030304" pitchFamily="18" charset="0"/>
              </a:rPr>
              <a:t>Accept only preprinted checks with issuer’s address. Write the issuer’s phone number and driver’s license number on the face of check.</a:t>
            </a:r>
          </a:p>
          <a:p>
            <a:pPr lvl="1">
              <a:buClr>
                <a:schemeClr val="tx1"/>
              </a:buClr>
            </a:pPr>
            <a:r>
              <a:rPr lang="en-US" dirty="0">
                <a:latin typeface="Palatino Linotype" panose="02040502050505030304" pitchFamily="18" charset="0"/>
              </a:rPr>
              <a:t>Note the Juliette's first name and last initial in the memo line of the check.</a:t>
            </a:r>
          </a:p>
          <a:p>
            <a:pPr lvl="1">
              <a:buClr>
                <a:schemeClr val="tx1"/>
              </a:buClr>
            </a:pPr>
            <a:r>
              <a:rPr lang="en-US" dirty="0">
                <a:latin typeface="Palatino Linotype" panose="02040502050505030304" pitchFamily="18" charset="0"/>
              </a:rPr>
              <a:t>GSGLA cautions against accepting out of state checks.</a:t>
            </a:r>
          </a:p>
          <a:p>
            <a:pPr>
              <a:buClr>
                <a:schemeClr val="tx1"/>
              </a:buClr>
            </a:pPr>
            <a:r>
              <a:rPr lang="en-US" dirty="0">
                <a:solidFill>
                  <a:srgbClr val="00B050"/>
                </a:solidFill>
                <a:latin typeface="Palatino Linotype" panose="02040502050505030304" pitchFamily="18" charset="0"/>
              </a:rPr>
              <a:t>Parents may not accept payments from customers via </a:t>
            </a:r>
            <a:r>
              <a:rPr lang="en-US" dirty="0" err="1">
                <a:solidFill>
                  <a:srgbClr val="00B050"/>
                </a:solidFill>
                <a:latin typeface="Palatino Linotype" panose="02040502050505030304" pitchFamily="18" charset="0"/>
              </a:rPr>
              <a:t>Paypal</a:t>
            </a:r>
            <a:r>
              <a:rPr lang="en-US" dirty="0">
                <a:solidFill>
                  <a:srgbClr val="00B050"/>
                </a:solidFill>
                <a:latin typeface="Palatino Linotype" panose="02040502050505030304" pitchFamily="18" charset="0"/>
              </a:rPr>
              <a:t>/Venmo/</a:t>
            </a:r>
            <a:r>
              <a:rPr lang="en-US" dirty="0" err="1">
                <a:solidFill>
                  <a:srgbClr val="00B050"/>
                </a:solidFill>
                <a:latin typeface="Palatino Linotype" panose="02040502050505030304" pitchFamily="18" charset="0"/>
              </a:rPr>
              <a:t>Zelle</a:t>
            </a:r>
            <a:r>
              <a:rPr lang="en-US" dirty="0">
                <a:latin typeface="Palatino Linotype" panose="02040502050505030304" pitchFamily="18" charset="0"/>
              </a:rPr>
              <a:t>, or similar payment apps.</a:t>
            </a:r>
          </a:p>
          <a:p>
            <a:pPr>
              <a:buClr>
                <a:schemeClr val="tx1"/>
              </a:buClr>
            </a:pPr>
            <a:r>
              <a:rPr lang="en-US" dirty="0">
                <a:solidFill>
                  <a:srgbClr val="00B050"/>
                </a:solidFill>
                <a:latin typeface="Palatino Linotype" panose="02040502050505030304" pitchFamily="18" charset="0"/>
              </a:rPr>
              <a:t>Do not accept bills larger than $20.</a:t>
            </a:r>
            <a:endParaRPr lang="en-US" dirty="0">
              <a:latin typeface="Palatino Linotype" panose="02040502050505030304" pitchFamily="18" charset="0"/>
            </a:endParaRPr>
          </a:p>
          <a:p>
            <a:pPr>
              <a:buClr>
                <a:schemeClr val="tx1"/>
              </a:buClr>
            </a:pPr>
            <a:r>
              <a:rPr lang="en-US" dirty="0">
                <a:solidFill>
                  <a:srgbClr val="00B050"/>
                </a:solidFill>
                <a:latin typeface="Palatino Linotype" panose="02040502050505030304" pitchFamily="18" charset="0"/>
              </a:rPr>
              <a:t>Turn in money </a:t>
            </a:r>
            <a:r>
              <a:rPr lang="en-US" dirty="0">
                <a:latin typeface="Palatino Linotype" panose="02040502050505030304" pitchFamily="18" charset="0"/>
              </a:rPr>
              <a:t>to your Juliette Advisor promptly and frequently. Make sure to get a receipt from your Juliette Advisor for money you turn in.</a:t>
            </a:r>
          </a:p>
          <a:p>
            <a:pPr>
              <a:buClr>
                <a:schemeClr val="tx1"/>
              </a:buClr>
            </a:pPr>
            <a:r>
              <a:rPr lang="en-US" dirty="0">
                <a:solidFill>
                  <a:srgbClr val="00B050"/>
                </a:solidFill>
                <a:latin typeface="Palatino Linotype" panose="02040502050505030304" pitchFamily="18" charset="0"/>
              </a:rPr>
              <a:t>Families are responsible </a:t>
            </a:r>
            <a:r>
              <a:rPr lang="en-US" dirty="0">
                <a:latin typeface="Palatino Linotype" panose="02040502050505030304" pitchFamily="18" charset="0"/>
              </a:rPr>
              <a:t>for any lost, stolen or counterfeit money.</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25</a:t>
            </a:fld>
            <a:endParaRPr lang="en-US"/>
          </a:p>
        </p:txBody>
      </p:sp>
    </p:spTree>
    <p:extLst>
      <p:ext uri="{BB962C8B-B14F-4D97-AF65-F5344CB8AC3E}">
        <p14:creationId xmlns:p14="http://schemas.microsoft.com/office/powerpoint/2010/main" val="1739360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dirty="0">
                <a:solidFill>
                  <a:srgbClr val="00B050"/>
                </a:solidFill>
                <a:latin typeface="Palatino Linotype" panose="02040502050505030304" pitchFamily="18" charset="0"/>
              </a:rPr>
              <a:t>Damaged</a:t>
            </a:r>
            <a:r>
              <a:rPr lang="en-US" dirty="0">
                <a:latin typeface="Palatino Linotype" panose="02040502050505030304" pitchFamily="18" charset="0"/>
              </a:rPr>
              <a:t> items (compromised or crushed can/box) will be exchanged for the same variety. Melted chocolate is not considered damaged, so be sure to store products carefully.</a:t>
            </a:r>
          </a:p>
          <a:p>
            <a:pPr>
              <a:buClr>
                <a:schemeClr val="tx1"/>
              </a:buClr>
            </a:pPr>
            <a:r>
              <a:rPr lang="en-US" dirty="0">
                <a:latin typeface="Palatino Linotype" panose="02040502050505030304" pitchFamily="18" charset="0"/>
              </a:rPr>
              <a:t>Fall nut products </a:t>
            </a:r>
            <a:r>
              <a:rPr lang="en-US" dirty="0">
                <a:solidFill>
                  <a:srgbClr val="00B050"/>
                </a:solidFill>
                <a:latin typeface="Palatino Linotype" panose="02040502050505030304" pitchFamily="18" charset="0"/>
              </a:rPr>
              <a:t>may not be exchanged or returned</a:t>
            </a:r>
            <a:r>
              <a:rPr lang="en-US" dirty="0">
                <a:latin typeface="Palatino Linotype" panose="02040502050505030304" pitchFamily="18" charset="0"/>
              </a:rPr>
              <a:t>.</a:t>
            </a:r>
          </a:p>
          <a:p>
            <a:pPr>
              <a:buClr>
                <a:schemeClr val="tx1"/>
              </a:buClr>
            </a:pPr>
            <a:r>
              <a:rPr lang="en-US" dirty="0">
                <a:solidFill>
                  <a:srgbClr val="00B050"/>
                </a:solidFill>
                <a:latin typeface="Palatino Linotype" panose="02040502050505030304" pitchFamily="18" charset="0"/>
              </a:rPr>
              <a:t>Check</a:t>
            </a:r>
            <a:r>
              <a:rPr lang="en-US" dirty="0">
                <a:latin typeface="Palatino Linotype" panose="02040502050505030304" pitchFamily="18" charset="0"/>
              </a:rPr>
              <a:t> with your Juliette Advisor to determine whether exchanges and returns are allowed prior to placing and picking up your cookie order.</a:t>
            </a:r>
          </a:p>
          <a:p>
            <a:r>
              <a:rPr lang="en-US" dirty="0">
                <a:latin typeface="Palatino Linotype" panose="02040502050505030304" pitchFamily="18" charset="0"/>
              </a:rPr>
              <a:t>It's the Juliette's family responsibility to exchange or return undamaged, factory-sealed cookies to the Juliette Advisor within the </a:t>
            </a:r>
            <a:r>
              <a:rPr lang="en-US" dirty="0">
                <a:solidFill>
                  <a:srgbClr val="00B050"/>
                </a:solidFill>
                <a:latin typeface="Palatino Linotype" panose="02040502050505030304" pitchFamily="18" charset="0"/>
              </a:rPr>
              <a:t>timeframes</a:t>
            </a:r>
            <a:r>
              <a:rPr lang="en-US" dirty="0">
                <a:latin typeface="Palatino Linotype" panose="02040502050505030304" pitchFamily="18" charset="0"/>
              </a:rPr>
              <a:t> and </a:t>
            </a:r>
            <a:r>
              <a:rPr lang="en-US" dirty="0">
                <a:solidFill>
                  <a:srgbClr val="00B050"/>
                </a:solidFill>
                <a:latin typeface="Palatino Linotype" panose="02040502050505030304" pitchFamily="18" charset="0"/>
              </a:rPr>
              <a:t>guidelines</a:t>
            </a:r>
            <a:r>
              <a:rPr lang="en-US" dirty="0">
                <a:latin typeface="Palatino Linotype" panose="02040502050505030304" pitchFamily="18" charset="0"/>
              </a:rPr>
              <a:t> provided by the Juliette Advisor. </a:t>
            </a:r>
          </a:p>
          <a:p>
            <a:r>
              <a:rPr lang="en-US" dirty="0">
                <a:latin typeface="Palatino Linotype" panose="02040502050505030304" pitchFamily="18" charset="0"/>
              </a:rPr>
              <a:t>Any cookies not returned to the Juliette Advisor by the designated date will be the </a:t>
            </a:r>
            <a:r>
              <a:rPr lang="en-US" dirty="0">
                <a:solidFill>
                  <a:srgbClr val="00B050"/>
                </a:solidFill>
                <a:latin typeface="Palatino Linotype" panose="02040502050505030304" pitchFamily="18" charset="0"/>
              </a:rPr>
              <a:t>financial responsibility </a:t>
            </a:r>
            <a:r>
              <a:rPr lang="en-US" dirty="0">
                <a:latin typeface="Palatino Linotype" panose="02040502050505030304" pitchFamily="18" charset="0"/>
              </a:rPr>
              <a:t>of the Juliette's family. It's about teamwork and communication. </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26</a:t>
            </a:fld>
            <a:endParaRPr lang="en-US"/>
          </a:p>
        </p:txBody>
      </p:sp>
    </p:spTree>
    <p:extLst>
      <p:ext uri="{BB962C8B-B14F-4D97-AF65-F5344CB8AC3E}">
        <p14:creationId xmlns:p14="http://schemas.microsoft.com/office/powerpoint/2010/main" val="3316340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alatino Linotype" panose="02040502050505030304" pitchFamily="18" charset="0"/>
              </a:rPr>
              <a:t>All girls who participate in the Girl Scout Product Programs use 10 Basic Safety Guidelines and follow all GSGLA published safety guidelines. </a:t>
            </a:r>
            <a:endParaRPr lang="en-US" dirty="0">
              <a:latin typeface="Palatino Linotype" panose="02040502050505030304" pitchFamily="18" charset="0"/>
            </a:endParaRPr>
          </a:p>
          <a:p>
            <a:r>
              <a:rPr lang="en-US" b="1" dirty="0">
                <a:solidFill>
                  <a:srgbClr val="00B050"/>
                </a:solidFill>
                <a:latin typeface="Palatino Linotype" panose="02040502050505030304" pitchFamily="18" charset="0"/>
              </a:rPr>
              <a:t>Show you are a Girl Scout </a:t>
            </a:r>
            <a:r>
              <a:rPr lang="en-US" b="1" dirty="0">
                <a:latin typeface="Palatino Linotype" panose="02040502050505030304" pitchFamily="18" charset="0"/>
              </a:rPr>
              <a:t>– wear a uniform or membership pin</a:t>
            </a:r>
          </a:p>
          <a:p>
            <a:r>
              <a:rPr lang="en-US" b="1" dirty="0">
                <a:solidFill>
                  <a:srgbClr val="00B050"/>
                </a:solidFill>
                <a:latin typeface="Palatino Linotype" panose="02040502050505030304" pitchFamily="18" charset="0"/>
              </a:rPr>
              <a:t>Buddy up </a:t>
            </a:r>
            <a:r>
              <a:rPr lang="en-US" b="1" dirty="0">
                <a:latin typeface="Palatino Linotype" panose="02040502050505030304" pitchFamily="18" charset="0"/>
              </a:rPr>
              <a:t>– it’s more fun with a friend</a:t>
            </a:r>
          </a:p>
          <a:p>
            <a:r>
              <a:rPr lang="en-US" b="1" dirty="0">
                <a:solidFill>
                  <a:srgbClr val="00B050"/>
                </a:solidFill>
                <a:latin typeface="Palatino Linotype" panose="02040502050505030304" pitchFamily="18" charset="0"/>
              </a:rPr>
              <a:t>Be streetwise </a:t>
            </a:r>
            <a:r>
              <a:rPr lang="en-US" b="1" dirty="0">
                <a:latin typeface="Palatino Linotype" panose="02040502050505030304" pitchFamily="18" charset="0"/>
              </a:rPr>
              <a:t>– know the neighborhood where you are selling</a:t>
            </a:r>
          </a:p>
          <a:p>
            <a:r>
              <a:rPr lang="en-US" b="1" dirty="0">
                <a:solidFill>
                  <a:srgbClr val="00B050"/>
                </a:solidFill>
                <a:latin typeface="Palatino Linotype" panose="02040502050505030304" pitchFamily="18" charset="0"/>
              </a:rPr>
              <a:t>Partner with adults </a:t>
            </a:r>
            <a:r>
              <a:rPr lang="en-US" b="1" dirty="0">
                <a:latin typeface="Palatino Linotype" panose="02040502050505030304" pitchFamily="18" charset="0"/>
              </a:rPr>
              <a:t>– girls must be supervised by adults at all times</a:t>
            </a:r>
          </a:p>
          <a:p>
            <a:r>
              <a:rPr lang="en-US" b="1" dirty="0">
                <a:solidFill>
                  <a:srgbClr val="00B050"/>
                </a:solidFill>
                <a:latin typeface="Palatino Linotype" panose="02040502050505030304" pitchFamily="18" charset="0"/>
              </a:rPr>
              <a:t>Plan ahead </a:t>
            </a:r>
            <a:r>
              <a:rPr lang="en-US" b="1" dirty="0">
                <a:latin typeface="Palatino Linotype" panose="02040502050505030304" pitchFamily="18" charset="0"/>
              </a:rPr>
              <a:t>– safeguard funds</a:t>
            </a:r>
          </a:p>
          <a:p>
            <a:r>
              <a:rPr lang="en-US" b="1" dirty="0">
                <a:solidFill>
                  <a:srgbClr val="00B050"/>
                </a:solidFill>
                <a:latin typeface="Palatino Linotype" panose="02040502050505030304" pitchFamily="18" charset="0"/>
              </a:rPr>
              <a:t>Do not enter </a:t>
            </a:r>
            <a:r>
              <a:rPr lang="en-US" b="1" dirty="0">
                <a:latin typeface="Palatino Linotype" panose="02040502050505030304" pitchFamily="18" charset="0"/>
              </a:rPr>
              <a:t>– do not enter customers’ homes or approach cars</a:t>
            </a:r>
            <a:endParaRPr lang="en-US" dirty="0">
              <a:latin typeface="Palatino Linotype" panose="02040502050505030304" pitchFamily="18" charset="0"/>
            </a:endParaRPr>
          </a:p>
          <a:p>
            <a:r>
              <a:rPr lang="en-US" b="1" dirty="0">
                <a:solidFill>
                  <a:srgbClr val="00B050"/>
                </a:solidFill>
                <a:latin typeface="Palatino Linotype" panose="02040502050505030304" pitchFamily="18" charset="0"/>
              </a:rPr>
              <a:t>Sell in the daytime </a:t>
            </a:r>
            <a:r>
              <a:rPr lang="en-US" b="1" dirty="0">
                <a:latin typeface="Palatino Linotype" panose="02040502050505030304" pitchFamily="18" charset="0"/>
              </a:rPr>
              <a:t>– no sales after dark</a:t>
            </a:r>
          </a:p>
          <a:p>
            <a:r>
              <a:rPr lang="en-US" b="1" dirty="0">
                <a:solidFill>
                  <a:srgbClr val="00B050"/>
                </a:solidFill>
                <a:latin typeface="Palatino Linotype" panose="02040502050505030304" pitchFamily="18" charset="0"/>
              </a:rPr>
              <a:t>Protect Privacy </a:t>
            </a:r>
            <a:r>
              <a:rPr lang="en-US" b="1" dirty="0">
                <a:latin typeface="Palatino Linotype" panose="02040502050505030304" pitchFamily="18" charset="0"/>
              </a:rPr>
              <a:t>– never give out a girl’s last name or contact information</a:t>
            </a:r>
          </a:p>
          <a:p>
            <a:r>
              <a:rPr lang="en-US" b="1" dirty="0">
                <a:solidFill>
                  <a:srgbClr val="00B050"/>
                </a:solidFill>
                <a:latin typeface="Palatino Linotype" panose="02040502050505030304" pitchFamily="18" charset="0"/>
              </a:rPr>
              <a:t>Be safe on the road </a:t>
            </a:r>
            <a:r>
              <a:rPr lang="en-US" b="1" dirty="0">
                <a:latin typeface="Palatino Linotype" panose="02040502050505030304" pitchFamily="18" charset="0"/>
              </a:rPr>
              <a:t>– follow all pedestrian rules</a:t>
            </a:r>
          </a:p>
          <a:p>
            <a:r>
              <a:rPr lang="en-US" b="1" dirty="0">
                <a:solidFill>
                  <a:srgbClr val="00B050"/>
                </a:solidFill>
                <a:latin typeface="Palatino Linotype" panose="02040502050505030304" pitchFamily="18" charset="0"/>
              </a:rPr>
              <a:t>Be net wise </a:t>
            </a:r>
            <a:r>
              <a:rPr lang="en-US" b="1" dirty="0">
                <a:latin typeface="Palatino Linotype" panose="02040502050505030304" pitchFamily="18" charset="0"/>
              </a:rPr>
              <a:t>– follow online safety guidelines</a:t>
            </a:r>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27</a:t>
            </a:fld>
            <a:endParaRPr lang="en-US"/>
          </a:p>
        </p:txBody>
      </p:sp>
    </p:spTree>
    <p:extLst>
      <p:ext uri="{BB962C8B-B14F-4D97-AF65-F5344CB8AC3E}">
        <p14:creationId xmlns:p14="http://schemas.microsoft.com/office/powerpoint/2010/main" val="3652190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Palatino Linotype" panose="02040502050505030304" pitchFamily="18" charset="0"/>
              </a:rPr>
              <a:t>Juliettes</a:t>
            </a:r>
            <a:r>
              <a:rPr lang="en-US" dirty="0">
                <a:latin typeface="Palatino Linotype" panose="02040502050505030304" pitchFamily="18" charset="0"/>
              </a:rPr>
              <a:t> agree to:</a:t>
            </a:r>
          </a:p>
          <a:p>
            <a:r>
              <a:rPr lang="en-US" dirty="0">
                <a:latin typeface="Palatino Linotype" panose="02040502050505030304" pitchFamily="18" charset="0"/>
              </a:rPr>
              <a:t>Adhere to the principles of the </a:t>
            </a:r>
            <a:r>
              <a:rPr lang="en-US" dirty="0">
                <a:solidFill>
                  <a:srgbClr val="00B050"/>
                </a:solidFill>
                <a:latin typeface="Palatino Linotype" panose="02040502050505030304" pitchFamily="18" charset="0"/>
              </a:rPr>
              <a:t>Girl Scout Promise and Law </a:t>
            </a:r>
            <a:r>
              <a:rPr lang="en-US" dirty="0">
                <a:latin typeface="Palatino Linotype" panose="02040502050505030304" pitchFamily="18" charset="0"/>
              </a:rPr>
              <a:t>and follow all </a:t>
            </a:r>
            <a:r>
              <a:rPr lang="en-US" sz="2100" dirty="0">
                <a:solidFill>
                  <a:srgbClr val="00B050"/>
                </a:solidFill>
                <a:latin typeface="Palatino Linotype" panose="02040502050505030304" pitchFamily="18" charset="0"/>
              </a:rPr>
              <a:t>GSGLA guidelines.</a:t>
            </a:r>
          </a:p>
          <a:p>
            <a:r>
              <a:rPr lang="en-US" dirty="0">
                <a:latin typeface="Palatino Linotype" panose="02040502050505030304" pitchFamily="18" charset="0"/>
              </a:rPr>
              <a:t>Follow the </a:t>
            </a:r>
            <a:r>
              <a:rPr lang="en-US" sz="2100" dirty="0">
                <a:solidFill>
                  <a:srgbClr val="00B050"/>
                </a:solidFill>
                <a:latin typeface="Palatino Linotype" panose="02040502050505030304" pitchFamily="18" charset="0"/>
              </a:rPr>
              <a:t>rules</a:t>
            </a:r>
            <a:r>
              <a:rPr lang="en-US" dirty="0">
                <a:latin typeface="Palatino Linotype" panose="02040502050505030304" pitchFamily="18" charset="0"/>
              </a:rPr>
              <a:t> to help make sure program activities are safe, fun and successful.</a:t>
            </a:r>
          </a:p>
          <a:p>
            <a:r>
              <a:rPr lang="en-US" dirty="0">
                <a:latin typeface="Palatino Linotype" panose="02040502050505030304" pitchFamily="18" charset="0"/>
              </a:rPr>
              <a:t>Not sell cookies prior to the </a:t>
            </a:r>
            <a:r>
              <a:rPr lang="en-US" sz="2100" dirty="0">
                <a:solidFill>
                  <a:srgbClr val="00B050"/>
                </a:solidFill>
                <a:latin typeface="Palatino Linotype" panose="02040502050505030304" pitchFamily="18" charset="0"/>
              </a:rPr>
              <a:t>start</a:t>
            </a:r>
            <a:r>
              <a:rPr lang="en-US" dirty="0">
                <a:latin typeface="Palatino Linotype" panose="02040502050505030304" pitchFamily="18" charset="0"/>
              </a:rPr>
              <a:t> of the product program.</a:t>
            </a:r>
          </a:p>
          <a:p>
            <a:r>
              <a:rPr lang="en-US" dirty="0">
                <a:latin typeface="Palatino Linotype" panose="02040502050505030304" pitchFamily="18" charset="0"/>
              </a:rPr>
              <a:t>Wear appropriate </a:t>
            </a:r>
            <a:r>
              <a:rPr lang="en-US" sz="2100" dirty="0">
                <a:solidFill>
                  <a:srgbClr val="00B050"/>
                </a:solidFill>
                <a:latin typeface="Palatino Linotype" panose="02040502050505030304" pitchFamily="18" charset="0"/>
              </a:rPr>
              <a:t>Girl Scout attire </a:t>
            </a:r>
            <a:r>
              <a:rPr lang="en-US" dirty="0">
                <a:latin typeface="Palatino Linotype" panose="02040502050505030304" pitchFamily="18" charset="0"/>
              </a:rPr>
              <a:t>and dress neatly and appropriately for the weather.</a:t>
            </a:r>
          </a:p>
          <a:p>
            <a:r>
              <a:rPr lang="en-US" dirty="0">
                <a:latin typeface="Palatino Linotype" panose="02040502050505030304" pitchFamily="18" charset="0"/>
              </a:rPr>
              <a:t>Treat other people, themselves, property and equipment with </a:t>
            </a:r>
            <a:r>
              <a:rPr lang="en-US" sz="2100" dirty="0">
                <a:solidFill>
                  <a:srgbClr val="00B050"/>
                </a:solidFill>
                <a:latin typeface="Palatino Linotype" panose="02040502050505030304" pitchFamily="18" charset="0"/>
              </a:rPr>
              <a:t>respect</a:t>
            </a:r>
            <a:r>
              <a:rPr lang="en-US" dirty="0">
                <a:latin typeface="Palatino Linotype" panose="02040502050505030304" pitchFamily="18" charset="0"/>
              </a:rPr>
              <a:t>, i.e. leaving no trash behind.</a:t>
            </a:r>
          </a:p>
          <a:p>
            <a:r>
              <a:rPr lang="en-US" dirty="0">
                <a:latin typeface="Palatino Linotype" panose="02040502050505030304" pitchFamily="18" charset="0"/>
              </a:rPr>
              <a:t>Listen carefully to all </a:t>
            </a:r>
            <a:r>
              <a:rPr lang="en-US" sz="2100" dirty="0">
                <a:solidFill>
                  <a:srgbClr val="00B050"/>
                </a:solidFill>
                <a:latin typeface="Palatino Linotype" panose="02040502050505030304" pitchFamily="18" charset="0"/>
              </a:rPr>
              <a:t>instructions</a:t>
            </a:r>
            <a:r>
              <a:rPr lang="en-US" dirty="0">
                <a:latin typeface="Palatino Linotype" panose="02040502050505030304" pitchFamily="18" charset="0"/>
              </a:rPr>
              <a:t> and appropriately respond to all directions given by the Girl Scout Juliette Advisor or the adult in charge.</a:t>
            </a:r>
          </a:p>
          <a:p>
            <a:r>
              <a:rPr lang="en-US" dirty="0">
                <a:latin typeface="Palatino Linotype" panose="02040502050505030304" pitchFamily="18" charset="0"/>
              </a:rPr>
              <a:t>Not run or demonstrate any </a:t>
            </a:r>
            <a:r>
              <a:rPr lang="en-US" sz="2100" dirty="0">
                <a:solidFill>
                  <a:srgbClr val="00B050"/>
                </a:solidFill>
                <a:latin typeface="Palatino Linotype" panose="02040502050505030304" pitchFamily="18" charset="0"/>
              </a:rPr>
              <a:t>physical activity </a:t>
            </a:r>
            <a:r>
              <a:rPr lang="en-US" dirty="0">
                <a:latin typeface="Palatino Linotype" panose="02040502050505030304" pitchFamily="18" charset="0"/>
              </a:rPr>
              <a:t>that could place them in harm. They will not participate in any roughhousing, running, loud voices, or inappropriate language. </a:t>
            </a:r>
          </a:p>
          <a:p>
            <a:r>
              <a:rPr lang="en-US" dirty="0">
                <a:latin typeface="Palatino Linotype" panose="02040502050505030304" pitchFamily="18" charset="0"/>
              </a:rPr>
              <a:t>Never give out their </a:t>
            </a:r>
            <a:r>
              <a:rPr lang="en-US" sz="2100" dirty="0">
                <a:solidFill>
                  <a:srgbClr val="00B050"/>
                </a:solidFill>
                <a:latin typeface="Palatino Linotype" panose="02040502050505030304" pitchFamily="18" charset="0"/>
              </a:rPr>
              <a:t>last name, address, or telephone number </a:t>
            </a:r>
            <a:r>
              <a:rPr lang="en-US" dirty="0">
                <a:latin typeface="Palatino Linotype" panose="02040502050505030304" pitchFamily="18" charset="0"/>
              </a:rPr>
              <a:t>to customers. Instead, they will refer the customer to the adult volunteer.</a:t>
            </a:r>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28</a:t>
            </a:fld>
            <a:endParaRPr lang="en-US"/>
          </a:p>
        </p:txBody>
      </p:sp>
    </p:spTree>
    <p:extLst>
      <p:ext uri="{BB962C8B-B14F-4D97-AF65-F5344CB8AC3E}">
        <p14:creationId xmlns:p14="http://schemas.microsoft.com/office/powerpoint/2010/main" val="2333591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Adults agree to:</a:t>
            </a:r>
          </a:p>
          <a:p>
            <a:r>
              <a:rPr lang="en-US" dirty="0">
                <a:latin typeface="Palatino Linotype" panose="02040502050505030304" pitchFamily="18" charset="0"/>
              </a:rPr>
              <a:t>Adhere to the principles of the </a:t>
            </a:r>
            <a:r>
              <a:rPr lang="en-US" dirty="0">
                <a:solidFill>
                  <a:srgbClr val="00B050"/>
                </a:solidFill>
                <a:latin typeface="Palatino Linotype" panose="02040502050505030304" pitchFamily="18" charset="0"/>
              </a:rPr>
              <a:t>Girl Scout Promise and Law </a:t>
            </a:r>
            <a:r>
              <a:rPr lang="en-US" dirty="0">
                <a:latin typeface="Palatino Linotype" panose="02040502050505030304" pitchFamily="18" charset="0"/>
              </a:rPr>
              <a:t>and follow the </a:t>
            </a:r>
            <a:r>
              <a:rPr lang="en-US" dirty="0">
                <a:solidFill>
                  <a:srgbClr val="00B050"/>
                </a:solidFill>
                <a:latin typeface="Palatino Linotype" panose="02040502050505030304" pitchFamily="18" charset="0"/>
              </a:rPr>
              <a:t>GSGLA guidelines</a:t>
            </a:r>
            <a:r>
              <a:rPr lang="en-US" dirty="0">
                <a:latin typeface="Palatino Linotype" panose="02040502050505030304" pitchFamily="18" charset="0"/>
              </a:rPr>
              <a:t>.</a:t>
            </a:r>
          </a:p>
          <a:p>
            <a:r>
              <a:rPr lang="en-US" dirty="0">
                <a:latin typeface="Palatino Linotype" panose="02040502050505030304" pitchFamily="18" charset="0"/>
              </a:rPr>
              <a:t>Be </a:t>
            </a:r>
            <a:r>
              <a:rPr lang="en-US" dirty="0">
                <a:solidFill>
                  <a:srgbClr val="00B050"/>
                </a:solidFill>
                <a:latin typeface="Palatino Linotype" panose="02040502050505030304" pitchFamily="18" charset="0"/>
              </a:rPr>
              <a:t>respectful</a:t>
            </a:r>
            <a:r>
              <a:rPr lang="en-US" dirty="0">
                <a:latin typeface="Palatino Linotype" panose="02040502050505030304" pitchFamily="18" charset="0"/>
              </a:rPr>
              <a:t> of the Service Unit Juliette Advisor or adult in charge. </a:t>
            </a:r>
          </a:p>
          <a:p>
            <a:r>
              <a:rPr lang="en-US" dirty="0">
                <a:latin typeface="Palatino Linotype" panose="02040502050505030304" pitchFamily="18" charset="0"/>
              </a:rPr>
              <a:t>Be </a:t>
            </a:r>
            <a:r>
              <a:rPr lang="en-US" dirty="0">
                <a:solidFill>
                  <a:srgbClr val="00B050"/>
                </a:solidFill>
                <a:latin typeface="Palatino Linotype" panose="02040502050505030304" pitchFamily="18" charset="0"/>
              </a:rPr>
              <a:t>responsible for all money </a:t>
            </a:r>
            <a:r>
              <a:rPr lang="en-US" dirty="0">
                <a:latin typeface="Palatino Linotype" panose="02040502050505030304" pitchFamily="18" charset="0"/>
              </a:rPr>
              <a:t>collected. Misuse of Council and/or a Juliette's funds will not be tolerated. </a:t>
            </a:r>
          </a:p>
          <a:p>
            <a:r>
              <a:rPr lang="en-US" dirty="0">
                <a:latin typeface="Palatino Linotype" panose="02040502050505030304" pitchFamily="18" charset="0"/>
              </a:rPr>
              <a:t>Be financially </a:t>
            </a:r>
            <a:r>
              <a:rPr lang="en-US" dirty="0">
                <a:solidFill>
                  <a:srgbClr val="00B050"/>
                </a:solidFill>
                <a:latin typeface="Palatino Linotype" panose="02040502050505030304" pitchFamily="18" charset="0"/>
              </a:rPr>
              <a:t>responsible for all product </a:t>
            </a:r>
            <a:r>
              <a:rPr lang="en-US" dirty="0">
                <a:latin typeface="Palatino Linotype" panose="02040502050505030304" pitchFamily="18" charset="0"/>
              </a:rPr>
              <a:t>received, and all product must be paid for by the due date set by the Juliette Advisor.</a:t>
            </a:r>
          </a:p>
          <a:p>
            <a:r>
              <a:rPr lang="en-US" dirty="0">
                <a:latin typeface="Palatino Linotype" panose="02040502050505030304" pitchFamily="18" charset="0"/>
              </a:rPr>
              <a:t>Treat other people, themselves, property and equipment with </a:t>
            </a:r>
            <a:r>
              <a:rPr lang="en-US" dirty="0">
                <a:solidFill>
                  <a:srgbClr val="00B050"/>
                </a:solidFill>
                <a:latin typeface="Palatino Linotype" panose="02040502050505030304" pitchFamily="18" charset="0"/>
              </a:rPr>
              <a:t>respect</a:t>
            </a:r>
            <a:r>
              <a:rPr lang="en-US" dirty="0">
                <a:latin typeface="Palatino Linotype" panose="02040502050505030304" pitchFamily="18" charset="0"/>
              </a:rPr>
              <a:t>.</a:t>
            </a:r>
          </a:p>
          <a:p>
            <a:r>
              <a:rPr lang="en-US" dirty="0">
                <a:solidFill>
                  <a:srgbClr val="00B050"/>
                </a:solidFill>
                <a:latin typeface="Palatino Linotype" panose="02040502050505030304" pitchFamily="18" charset="0"/>
              </a:rPr>
              <a:t>Remove</a:t>
            </a:r>
            <a:r>
              <a:rPr lang="en-US" dirty="0">
                <a:latin typeface="Palatino Linotype" panose="02040502050505030304" pitchFamily="18" charset="0"/>
              </a:rPr>
              <a:t> all cardboard boxes and trash from </a:t>
            </a:r>
            <a:r>
              <a:rPr lang="en-US" dirty="0" err="1">
                <a:latin typeface="Palatino Linotype" panose="02040502050505030304" pitchFamily="18" charset="0"/>
              </a:rPr>
              <a:t>boothing</a:t>
            </a:r>
            <a:r>
              <a:rPr lang="en-US" dirty="0">
                <a:latin typeface="Palatino Linotype" panose="02040502050505030304" pitchFamily="18" charset="0"/>
              </a:rPr>
              <a:t> sites and dispose of them at their home.</a:t>
            </a:r>
          </a:p>
          <a:p>
            <a:r>
              <a:rPr lang="en-US" dirty="0">
                <a:latin typeface="Palatino Linotype" panose="02040502050505030304" pitchFamily="18" charset="0"/>
              </a:rPr>
              <a:t>Make sure their daughter does not take orders or sell cookies prior to the </a:t>
            </a:r>
            <a:r>
              <a:rPr lang="en-US" dirty="0">
                <a:solidFill>
                  <a:srgbClr val="00B050"/>
                </a:solidFill>
                <a:latin typeface="Palatino Linotype" panose="02040502050505030304" pitchFamily="18" charset="0"/>
              </a:rPr>
              <a:t>start</a:t>
            </a:r>
            <a:r>
              <a:rPr lang="en-US" dirty="0">
                <a:latin typeface="Palatino Linotype" panose="02040502050505030304" pitchFamily="18" charset="0"/>
              </a:rPr>
              <a:t> of any product program</a:t>
            </a:r>
          </a:p>
          <a:p>
            <a:r>
              <a:rPr lang="en-US" dirty="0">
                <a:latin typeface="Palatino Linotype" panose="02040502050505030304" pitchFamily="18" charset="0"/>
              </a:rPr>
              <a:t>Not take siblings and friends to a </a:t>
            </a:r>
            <a:r>
              <a:rPr lang="en-US" dirty="0">
                <a:solidFill>
                  <a:srgbClr val="00B050"/>
                </a:solidFill>
                <a:latin typeface="Palatino Linotype" panose="02040502050505030304" pitchFamily="18" charset="0"/>
              </a:rPr>
              <a:t>cookie booth</a:t>
            </a:r>
            <a:r>
              <a:rPr lang="en-US" dirty="0">
                <a:latin typeface="Palatino Linotype" panose="02040502050505030304" pitchFamily="18" charset="0"/>
              </a:rPr>
              <a:t>. </a:t>
            </a:r>
          </a:p>
          <a:p>
            <a:r>
              <a:rPr lang="en-US" dirty="0">
                <a:latin typeface="Palatino Linotype" panose="02040502050505030304" pitchFamily="18" charset="0"/>
              </a:rPr>
              <a:t>Not violate </a:t>
            </a:r>
            <a:r>
              <a:rPr lang="en-US" dirty="0">
                <a:solidFill>
                  <a:srgbClr val="00B050"/>
                </a:solidFill>
                <a:latin typeface="Palatino Linotype" panose="02040502050505030304" pitchFamily="18" charset="0"/>
              </a:rPr>
              <a:t>GSGLA or National Girl Scout policies</a:t>
            </a:r>
            <a:r>
              <a:rPr lang="en-US" dirty="0">
                <a:latin typeface="Palatino Linotype" panose="02040502050505030304" pitchFamily="18" charset="0"/>
              </a:rPr>
              <a:t>, create discord, or damage or misuse property.</a:t>
            </a:r>
          </a:p>
          <a:p>
            <a:r>
              <a:rPr lang="en-US" dirty="0">
                <a:latin typeface="Palatino Linotype" panose="02040502050505030304" pitchFamily="18" charset="0"/>
              </a:rPr>
              <a:t>Not demonstrate any violence of any kind, including </a:t>
            </a:r>
            <a:r>
              <a:rPr lang="en-US" dirty="0">
                <a:solidFill>
                  <a:srgbClr val="00B050"/>
                </a:solidFill>
                <a:latin typeface="Palatino Linotype" panose="02040502050505030304" pitchFamily="18" charset="0"/>
              </a:rPr>
              <a:t>inappropriate conduct</a:t>
            </a:r>
            <a:r>
              <a:rPr lang="en-US" dirty="0">
                <a:latin typeface="Palatino Linotype" panose="02040502050505030304" pitchFamily="18" charset="0"/>
              </a:rPr>
              <a:t>, profanity or verbal abuse.</a:t>
            </a:r>
          </a:p>
          <a:p>
            <a:r>
              <a:rPr lang="en-US" dirty="0">
                <a:latin typeface="Palatino Linotype" panose="02040502050505030304" pitchFamily="18" charset="0"/>
              </a:rPr>
              <a:t>Not be under the influence of or hold possession of </a:t>
            </a:r>
            <a:r>
              <a:rPr lang="en-US" dirty="0">
                <a:solidFill>
                  <a:srgbClr val="00B050"/>
                </a:solidFill>
                <a:latin typeface="Palatino Linotype" panose="02040502050505030304" pitchFamily="18" charset="0"/>
              </a:rPr>
              <a:t>illegal substances </a:t>
            </a:r>
            <a:r>
              <a:rPr lang="en-US" dirty="0">
                <a:latin typeface="Palatino Linotype" panose="02040502050505030304" pitchFamily="18" charset="0"/>
              </a:rPr>
              <a:t>during any Girl Scout activities. Firearms or weaponry of any kind are not allowed. </a:t>
            </a:r>
          </a:p>
          <a:p>
            <a:r>
              <a:rPr lang="en-US" dirty="0">
                <a:latin typeface="Palatino Linotype" panose="02040502050505030304" pitchFamily="18" charset="0"/>
              </a:rPr>
              <a:t>Not </a:t>
            </a:r>
            <a:r>
              <a:rPr lang="en-US" dirty="0">
                <a:solidFill>
                  <a:srgbClr val="00B050"/>
                </a:solidFill>
                <a:latin typeface="Palatino Linotype" panose="02040502050505030304" pitchFamily="18" charset="0"/>
              </a:rPr>
              <a:t>smoke</a:t>
            </a:r>
            <a:r>
              <a:rPr lang="en-US" dirty="0">
                <a:latin typeface="Palatino Linotype" panose="02040502050505030304" pitchFamily="18" charset="0"/>
              </a:rPr>
              <a:t> in the presence of girls during Girl Scout activities. </a:t>
            </a:r>
          </a:p>
          <a:p>
            <a:r>
              <a:rPr lang="en-US" dirty="0">
                <a:solidFill>
                  <a:srgbClr val="00B050"/>
                </a:solidFill>
                <a:latin typeface="Palatino Linotype" panose="02040502050505030304" pitchFamily="18" charset="0"/>
              </a:rPr>
              <a:t>Support the goals </a:t>
            </a:r>
            <a:r>
              <a:rPr lang="en-US" dirty="0">
                <a:latin typeface="Palatino Linotype" panose="02040502050505030304" pitchFamily="18" charset="0"/>
              </a:rPr>
              <a:t>established by their daughter and the Juliette Advisor.</a:t>
            </a:r>
          </a:p>
          <a:p>
            <a:r>
              <a:rPr lang="en-US" dirty="0">
                <a:solidFill>
                  <a:srgbClr val="00B050"/>
                </a:solidFill>
                <a:latin typeface="Palatino Linotype" panose="02040502050505030304" pitchFamily="18" charset="0"/>
              </a:rPr>
              <a:t>Assist</a:t>
            </a:r>
            <a:r>
              <a:rPr lang="en-US" dirty="0">
                <a:latin typeface="Palatino Linotype" panose="02040502050505030304" pitchFamily="18" charset="0"/>
              </a:rPr>
              <a:t>, but not sell Girl Scout products. This is the girl's business to operate.</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29</a:t>
            </a:fld>
            <a:endParaRPr lang="en-US"/>
          </a:p>
        </p:txBody>
      </p:sp>
    </p:spTree>
    <p:extLst>
      <p:ext uri="{BB962C8B-B14F-4D97-AF65-F5344CB8AC3E}">
        <p14:creationId xmlns:p14="http://schemas.microsoft.com/office/powerpoint/2010/main" val="240236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Palatino Linotype" panose="02040502050505030304" pitchFamily="18" charset="0"/>
              </a:rPr>
              <a:t>There are several people who will make your Girl Scout’s cookie business a success:</a:t>
            </a:r>
            <a:endParaRPr lang="en-US" dirty="0">
              <a:latin typeface="Palatino Linotype" panose="02040502050505030304" pitchFamily="18" charset="0"/>
            </a:endParaRPr>
          </a:p>
          <a:p>
            <a:r>
              <a:rPr lang="en-US" dirty="0">
                <a:latin typeface="Palatino Linotype" panose="02040502050505030304" pitchFamily="18" charset="0"/>
              </a:rPr>
              <a:t>The </a:t>
            </a:r>
            <a:r>
              <a:rPr lang="en-US" b="1" dirty="0">
                <a:solidFill>
                  <a:srgbClr val="00B050"/>
                </a:solidFill>
                <a:latin typeface="Palatino Linotype" panose="02040502050505030304" pitchFamily="18" charset="0"/>
              </a:rPr>
              <a:t>Juliette Advisor </a:t>
            </a:r>
            <a:r>
              <a:rPr lang="en-US" b="0" dirty="0">
                <a:solidFill>
                  <a:srgbClr val="00B050"/>
                </a:solidFill>
                <a:latin typeface="Palatino Linotype" panose="02040502050505030304" pitchFamily="18" charset="0"/>
              </a:rPr>
              <a:t>is a local volunteer who will </a:t>
            </a:r>
            <a:r>
              <a:rPr lang="en-US" dirty="0" err="1">
                <a:latin typeface="Palatino Linotype" panose="02040502050505030304" pitchFamily="18" charset="0"/>
              </a:rPr>
              <a:t>will</a:t>
            </a:r>
            <a:r>
              <a:rPr lang="en-US" dirty="0">
                <a:latin typeface="Palatino Linotype" panose="02040502050505030304" pitchFamily="18" charset="0"/>
              </a:rPr>
              <a:t> mentor and </a:t>
            </a:r>
            <a:r>
              <a:rPr lang="en-US" sz="1900" dirty="0">
                <a:solidFill>
                  <a:srgbClr val="00B050"/>
                </a:solidFill>
                <a:latin typeface="Palatino Linotype" panose="02040502050505030304" pitchFamily="18" charset="0"/>
              </a:rPr>
              <a:t>guide</a:t>
            </a:r>
            <a:r>
              <a:rPr lang="en-US" dirty="0">
                <a:latin typeface="Palatino Linotype" panose="02040502050505030304" pitchFamily="18" charset="0"/>
              </a:rPr>
              <a:t> you through the product programs.</a:t>
            </a:r>
          </a:p>
          <a:p>
            <a:pPr>
              <a:buClr>
                <a:schemeClr val="tx1"/>
              </a:buClr>
            </a:pPr>
            <a:r>
              <a:rPr lang="en-US" sz="1900" b="1" dirty="0">
                <a:solidFill>
                  <a:srgbClr val="00B050"/>
                </a:solidFill>
                <a:latin typeface="Palatino Linotype" panose="02040502050505030304" pitchFamily="18" charset="0"/>
              </a:rPr>
              <a:t>Customers</a:t>
            </a:r>
            <a:r>
              <a:rPr lang="en-US" dirty="0">
                <a:latin typeface="Palatino Linotype" panose="02040502050505030304" pitchFamily="18" charset="0"/>
              </a:rPr>
              <a:t> are the </a:t>
            </a:r>
            <a:r>
              <a:rPr lang="en-US" b="1" dirty="0">
                <a:latin typeface="Palatino Linotype" panose="02040502050505030304" pitchFamily="18" charset="0"/>
              </a:rPr>
              <a:t>awesome</a:t>
            </a:r>
            <a:r>
              <a:rPr lang="en-US" dirty="0">
                <a:latin typeface="Palatino Linotype" panose="02040502050505030304" pitchFamily="18" charset="0"/>
              </a:rPr>
              <a:t> people who will financially help you reach your goal!</a:t>
            </a:r>
          </a:p>
          <a:p>
            <a:r>
              <a:rPr lang="en-US" sz="1900" b="1" dirty="0">
                <a:solidFill>
                  <a:srgbClr val="00B050"/>
                </a:solidFill>
                <a:latin typeface="Palatino Linotype" panose="02040502050505030304" pitchFamily="18" charset="0"/>
              </a:rPr>
              <a:t>Council staff</a:t>
            </a:r>
            <a:r>
              <a:rPr lang="en-US" sz="1900" dirty="0">
                <a:latin typeface="Palatino Linotype" panose="02040502050505030304" pitchFamily="18" charset="0"/>
              </a:rPr>
              <a:t>:  Girl Scouts of Greater Los Angeles (GSGLA) provides </a:t>
            </a:r>
            <a:r>
              <a:rPr lang="en-US" sz="1900" dirty="0" err="1">
                <a:latin typeface="Palatino Linotype" panose="02040502050505030304" pitchFamily="18" charset="0"/>
              </a:rPr>
              <a:t>Juliettes</a:t>
            </a:r>
            <a:r>
              <a:rPr lang="en-US" sz="1900" dirty="0">
                <a:latin typeface="Palatino Linotype" panose="02040502050505030304" pitchFamily="18" charset="0"/>
              </a:rPr>
              <a:t> with the necessary </a:t>
            </a:r>
            <a:r>
              <a:rPr lang="en-US" sz="1900" dirty="0">
                <a:solidFill>
                  <a:srgbClr val="00B050"/>
                </a:solidFill>
                <a:latin typeface="Palatino Linotype" panose="02040502050505030304" pitchFamily="18" charset="0"/>
              </a:rPr>
              <a:t>tools</a:t>
            </a:r>
            <a:r>
              <a:rPr lang="en-US" sz="1900" dirty="0">
                <a:latin typeface="Palatino Linotype" panose="02040502050505030304" pitchFamily="18" charset="0"/>
              </a:rPr>
              <a:t> to conduct successful product programs. </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3</a:t>
            </a:fld>
            <a:endParaRPr lang="en-US"/>
          </a:p>
        </p:txBody>
      </p:sp>
    </p:spTree>
    <p:extLst>
      <p:ext uri="{BB962C8B-B14F-4D97-AF65-F5344CB8AC3E}">
        <p14:creationId xmlns:p14="http://schemas.microsoft.com/office/powerpoint/2010/main" val="1223587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Throughout this training, you have been provided with many things you can and cannot do. </a:t>
            </a:r>
          </a:p>
          <a:p>
            <a:r>
              <a:rPr lang="en-US" dirty="0">
                <a:latin typeface="Palatino Linotype" panose="02040502050505030304" pitchFamily="18" charset="0"/>
              </a:rPr>
              <a:t>All of these rules and codes of conduct have been put into place for many reasons. Reasons include, although are not limited to:  </a:t>
            </a:r>
            <a:r>
              <a:rPr lang="en-US" b="1" dirty="0">
                <a:solidFill>
                  <a:srgbClr val="00B050"/>
                </a:solidFill>
                <a:latin typeface="Palatino Linotype" panose="02040502050505030304" pitchFamily="18" charset="0"/>
              </a:rPr>
              <a:t>safety</a:t>
            </a:r>
            <a:r>
              <a:rPr lang="en-US" dirty="0">
                <a:latin typeface="Palatino Linotype" panose="02040502050505030304" pitchFamily="18" charset="0"/>
              </a:rPr>
              <a:t>, </a:t>
            </a:r>
            <a:r>
              <a:rPr lang="en-US" b="1" dirty="0">
                <a:solidFill>
                  <a:srgbClr val="00B050"/>
                </a:solidFill>
                <a:latin typeface="Palatino Linotype" panose="02040502050505030304" pitchFamily="18" charset="0"/>
              </a:rPr>
              <a:t>fairness</a:t>
            </a:r>
            <a:r>
              <a:rPr lang="en-US" dirty="0">
                <a:latin typeface="Palatino Linotype" panose="02040502050505030304" pitchFamily="18" charset="0"/>
              </a:rPr>
              <a:t> to all girls, and GSUSA/GSGLA </a:t>
            </a:r>
            <a:r>
              <a:rPr lang="en-US" b="1" dirty="0">
                <a:solidFill>
                  <a:srgbClr val="00B050"/>
                </a:solidFill>
                <a:latin typeface="Palatino Linotype" panose="02040502050505030304" pitchFamily="18" charset="0"/>
              </a:rPr>
              <a:t>policies</a:t>
            </a:r>
            <a:r>
              <a:rPr lang="en-US" dirty="0">
                <a:latin typeface="Palatino Linotype" panose="02040502050505030304" pitchFamily="18" charset="0"/>
              </a:rPr>
              <a:t> </a:t>
            </a:r>
            <a:r>
              <a:rPr lang="en-US" b="1" dirty="0">
                <a:solidFill>
                  <a:srgbClr val="00B050"/>
                </a:solidFill>
                <a:latin typeface="Palatino Linotype" panose="02040502050505030304" pitchFamily="18" charset="0"/>
              </a:rPr>
              <a:t>and</a:t>
            </a:r>
            <a:r>
              <a:rPr lang="en-US" dirty="0">
                <a:latin typeface="Palatino Linotype" panose="02040502050505030304" pitchFamily="18" charset="0"/>
              </a:rPr>
              <a:t> </a:t>
            </a:r>
            <a:r>
              <a:rPr lang="en-US" b="1" dirty="0">
                <a:solidFill>
                  <a:srgbClr val="00B050"/>
                </a:solidFill>
                <a:latin typeface="Palatino Linotype" panose="02040502050505030304" pitchFamily="18" charset="0"/>
              </a:rPr>
              <a:t>procedures</a:t>
            </a:r>
            <a:r>
              <a:rPr lang="en-US" dirty="0">
                <a:latin typeface="Palatino Linotype" panose="02040502050505030304" pitchFamily="18" charset="0"/>
              </a:rPr>
              <a:t>. </a:t>
            </a:r>
          </a:p>
          <a:p>
            <a:r>
              <a:rPr lang="en-US" b="1" dirty="0">
                <a:latin typeface="Palatino Linotype" panose="02040502050505030304" pitchFamily="18" charset="0"/>
              </a:rPr>
              <a:t>The </a:t>
            </a:r>
            <a:r>
              <a:rPr lang="en-US" b="1" dirty="0">
                <a:solidFill>
                  <a:srgbClr val="00B050"/>
                </a:solidFill>
                <a:latin typeface="Palatino Linotype" panose="02040502050505030304" pitchFamily="18" charset="0"/>
              </a:rPr>
              <a:t>rules and codes of conduct </a:t>
            </a:r>
            <a:r>
              <a:rPr lang="en-US" b="1" dirty="0">
                <a:latin typeface="Palatino Linotype" panose="02040502050505030304" pitchFamily="18" charset="0"/>
              </a:rPr>
              <a:t>put in place are to ensure all girls can run a successful, fair, and fun Girl Scout product business. </a:t>
            </a:r>
          </a:p>
          <a:p>
            <a:r>
              <a:rPr lang="en-US" dirty="0">
                <a:latin typeface="Palatino Linotype" panose="02040502050505030304" pitchFamily="18" charset="0"/>
              </a:rPr>
              <a:t>In the event a consequence needs to be applied, the decision on which consequence to impose will be decided by the GSGLA Product Programs Manager and/or Sr. Director of Retail Sales and Product Programs. The severity of the consequence imposed will be based on the rules broken, impact to others, safety, and if one or multiple infractions were made.</a:t>
            </a:r>
          </a:p>
          <a:p>
            <a:r>
              <a:rPr lang="en-US" dirty="0"/>
              <a:t>Possible consequences include: </a:t>
            </a:r>
          </a:p>
          <a:p>
            <a:r>
              <a:rPr lang="en-US" dirty="0">
                <a:latin typeface="Palatino Linotype" panose="02040502050505030304" pitchFamily="18" charset="0"/>
              </a:rPr>
              <a:t>Removal of the highest </a:t>
            </a:r>
            <a:r>
              <a:rPr lang="en-US" dirty="0">
                <a:solidFill>
                  <a:srgbClr val="00B050"/>
                </a:solidFill>
                <a:latin typeface="Palatino Linotype" panose="02040502050505030304" pitchFamily="18" charset="0"/>
              </a:rPr>
              <a:t>reward</a:t>
            </a:r>
            <a:r>
              <a:rPr lang="en-US" dirty="0">
                <a:latin typeface="Palatino Linotype" panose="02040502050505030304" pitchFamily="18" charset="0"/>
              </a:rPr>
              <a:t> level earned</a:t>
            </a:r>
          </a:p>
          <a:p>
            <a:r>
              <a:rPr lang="en-US" dirty="0">
                <a:latin typeface="Palatino Linotype" panose="02040502050505030304" pitchFamily="18" charset="0"/>
              </a:rPr>
              <a:t>Reduction in the Juliette's </a:t>
            </a:r>
            <a:r>
              <a:rPr lang="en-US" dirty="0">
                <a:solidFill>
                  <a:srgbClr val="00B050"/>
                </a:solidFill>
                <a:latin typeface="Palatino Linotype" panose="02040502050505030304" pitchFamily="18" charset="0"/>
              </a:rPr>
              <a:t>proceeds</a:t>
            </a:r>
          </a:p>
          <a:p>
            <a:r>
              <a:rPr lang="en-US" dirty="0">
                <a:latin typeface="Palatino Linotype" panose="02040502050505030304" pitchFamily="18" charset="0"/>
              </a:rPr>
              <a:t>Reduction in </a:t>
            </a:r>
            <a:r>
              <a:rPr lang="en-US" dirty="0">
                <a:solidFill>
                  <a:srgbClr val="00B050"/>
                </a:solidFill>
                <a:latin typeface="Palatino Linotype" panose="02040502050505030304" pitchFamily="18" charset="0"/>
              </a:rPr>
              <a:t>packages</a:t>
            </a:r>
            <a:r>
              <a:rPr lang="en-US" dirty="0">
                <a:latin typeface="Palatino Linotype" panose="02040502050505030304" pitchFamily="18" charset="0"/>
              </a:rPr>
              <a:t> sold by the Juliette</a:t>
            </a:r>
          </a:p>
          <a:p>
            <a:r>
              <a:rPr lang="en-US" dirty="0">
                <a:latin typeface="Palatino Linotype" panose="02040502050505030304" pitchFamily="18" charset="0"/>
              </a:rPr>
              <a:t>Forfeiture of the Juliette's </a:t>
            </a:r>
            <a:r>
              <a:rPr lang="en-US" dirty="0">
                <a:solidFill>
                  <a:srgbClr val="00B050"/>
                </a:solidFill>
                <a:latin typeface="Palatino Linotype" panose="02040502050505030304" pitchFamily="18" charset="0"/>
              </a:rPr>
              <a:t>proceeds/rewards</a:t>
            </a:r>
          </a:p>
          <a:p>
            <a:r>
              <a:rPr lang="en-US" dirty="0">
                <a:latin typeface="Palatino Linotype" panose="02040502050505030304" pitchFamily="18" charset="0"/>
              </a:rPr>
              <a:t>No future </a:t>
            </a:r>
            <a:r>
              <a:rPr lang="en-US" dirty="0" err="1">
                <a:solidFill>
                  <a:srgbClr val="00B050"/>
                </a:solidFill>
                <a:latin typeface="Palatino Linotype" panose="02040502050505030304" pitchFamily="18" charset="0"/>
              </a:rPr>
              <a:t>boothing</a:t>
            </a:r>
            <a:endParaRPr lang="en-US" dirty="0">
              <a:solidFill>
                <a:srgbClr val="00B050"/>
              </a:solidFill>
              <a:latin typeface="Palatino Linotype" panose="02040502050505030304" pitchFamily="18" charset="0"/>
            </a:endParaRP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30</a:t>
            </a:fld>
            <a:endParaRPr lang="en-US"/>
          </a:p>
        </p:txBody>
      </p:sp>
    </p:spTree>
    <p:extLst>
      <p:ext uri="{BB962C8B-B14F-4D97-AF65-F5344CB8AC3E}">
        <p14:creationId xmlns:p14="http://schemas.microsoft.com/office/powerpoint/2010/main" val="3915695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n w="22225">
                  <a:solidFill>
                    <a:srgbClr val="00B050"/>
                  </a:solidFill>
                  <a:prstDash val="solid"/>
                </a:ln>
                <a:solidFill>
                  <a:schemeClr val="accent1"/>
                </a:solidFill>
              </a:rPr>
              <a:t>Most common examples of rules or regulations not complied with: </a:t>
            </a:r>
            <a:br>
              <a:rPr lang="en-US" dirty="0">
                <a:solidFill>
                  <a:srgbClr val="00B050"/>
                </a:solidFill>
              </a:rPr>
            </a:br>
            <a:r>
              <a:rPr lang="en-US" sz="1100" dirty="0"/>
              <a:t>NOTE:  This is </a:t>
            </a:r>
            <a:r>
              <a:rPr lang="en-US" sz="1100" b="1" dirty="0"/>
              <a:t>NOT</a:t>
            </a:r>
            <a:r>
              <a:rPr lang="en-US" sz="1100" dirty="0"/>
              <a:t> an exhaustive list, only a few </a:t>
            </a:r>
            <a:r>
              <a:rPr lang="en-US" sz="1100" dirty="0">
                <a:solidFill>
                  <a:srgbClr val="00B050"/>
                </a:solidFill>
                <a:latin typeface="Trefoil Sans" panose="00000500000000000000" pitchFamily="50" charset="0"/>
              </a:rPr>
              <a:t>examples</a:t>
            </a:r>
            <a:r>
              <a:rPr lang="en-US" sz="1100" dirty="0"/>
              <a:t>.</a:t>
            </a:r>
          </a:p>
          <a:p>
            <a:r>
              <a:rPr lang="en-US" dirty="0">
                <a:latin typeface="Palatino Linotype" panose="02040502050505030304" pitchFamily="18" charset="0"/>
              </a:rPr>
              <a:t>Taking orders or selling before the </a:t>
            </a:r>
            <a:r>
              <a:rPr lang="en-US" dirty="0">
                <a:solidFill>
                  <a:srgbClr val="00B050"/>
                </a:solidFill>
                <a:latin typeface="Palatino Linotype" panose="02040502050505030304" pitchFamily="18" charset="0"/>
              </a:rPr>
              <a:t>start date </a:t>
            </a:r>
            <a:r>
              <a:rPr lang="en-US" dirty="0">
                <a:latin typeface="Palatino Linotype" panose="02040502050505030304" pitchFamily="18" charset="0"/>
              </a:rPr>
              <a:t>of a product program</a:t>
            </a:r>
          </a:p>
          <a:p>
            <a:r>
              <a:rPr lang="en-US" dirty="0">
                <a:latin typeface="Palatino Linotype" panose="02040502050505030304" pitchFamily="18" charset="0"/>
              </a:rPr>
              <a:t>Selling products for the </a:t>
            </a:r>
            <a:r>
              <a:rPr lang="en-US" dirty="0">
                <a:solidFill>
                  <a:srgbClr val="00B050"/>
                </a:solidFill>
                <a:latin typeface="Palatino Linotype" panose="02040502050505030304" pitchFamily="18" charset="0"/>
              </a:rPr>
              <a:t>incorrect price</a:t>
            </a:r>
          </a:p>
          <a:p>
            <a:r>
              <a:rPr lang="en-US" dirty="0">
                <a:latin typeface="Palatino Linotype" panose="02040502050505030304" pitchFamily="18" charset="0"/>
              </a:rPr>
              <a:t>Selling products </a:t>
            </a:r>
            <a:r>
              <a:rPr lang="en-US" dirty="0">
                <a:solidFill>
                  <a:srgbClr val="00B050"/>
                </a:solidFill>
                <a:latin typeface="Palatino Linotype" panose="02040502050505030304" pitchFamily="18" charset="0"/>
              </a:rPr>
              <a:t>outside of authorized areas</a:t>
            </a:r>
            <a:r>
              <a:rPr lang="en-US" dirty="0">
                <a:latin typeface="Palatino Linotype" panose="02040502050505030304" pitchFamily="18" charset="0"/>
              </a:rPr>
              <a:t>. For example: selling on a sidewalk or street corner, conducting a walkabout in a commercial/business area, selling in front of a school, </a:t>
            </a:r>
            <a:r>
              <a:rPr lang="en-US" dirty="0" err="1">
                <a:latin typeface="Palatino Linotype" panose="02040502050505030304" pitchFamily="18" charset="0"/>
              </a:rPr>
              <a:t>boothing</a:t>
            </a:r>
            <a:r>
              <a:rPr lang="en-US" dirty="0">
                <a:latin typeface="Palatino Linotype" panose="02040502050505030304" pitchFamily="18" charset="0"/>
              </a:rPr>
              <a:t> or setting up a lemonade stand outside of GSGLA borders, adults selling without a girl present.</a:t>
            </a:r>
          </a:p>
          <a:p>
            <a:r>
              <a:rPr lang="en-US" dirty="0">
                <a:latin typeface="Palatino Linotype" panose="02040502050505030304" pitchFamily="18" charset="0"/>
              </a:rPr>
              <a:t>Conducting a booth without submitting and receiving a </a:t>
            </a:r>
            <a:r>
              <a:rPr lang="en-US" dirty="0">
                <a:solidFill>
                  <a:srgbClr val="00B050"/>
                </a:solidFill>
                <a:latin typeface="Palatino Linotype" panose="02040502050505030304" pitchFamily="18" charset="0"/>
              </a:rPr>
              <a:t>special request approval</a:t>
            </a:r>
            <a:r>
              <a:rPr lang="en-US" dirty="0">
                <a:latin typeface="Palatino Linotype" panose="02040502050505030304" pitchFamily="18" charset="0"/>
              </a:rPr>
              <a:t>.</a:t>
            </a:r>
          </a:p>
          <a:p>
            <a:r>
              <a:rPr lang="en-US">
                <a:latin typeface="Palatino Linotype" panose="02040502050505030304" pitchFamily="18" charset="0"/>
              </a:rPr>
              <a:t>Girl Scouts </a:t>
            </a:r>
            <a:r>
              <a:rPr lang="en-US" dirty="0">
                <a:latin typeface="Palatino Linotype" panose="02040502050505030304" pitchFamily="18" charset="0"/>
              </a:rPr>
              <a:t>selling or delivering products </a:t>
            </a:r>
            <a:r>
              <a:rPr lang="en-US" dirty="0">
                <a:solidFill>
                  <a:srgbClr val="00B050"/>
                </a:solidFill>
                <a:latin typeface="Palatino Linotype" panose="02040502050505030304" pitchFamily="18" charset="0"/>
              </a:rPr>
              <a:t>alone</a:t>
            </a:r>
          </a:p>
          <a:p>
            <a:r>
              <a:rPr lang="en-US" dirty="0" err="1">
                <a:latin typeface="Palatino Linotype" panose="02040502050505030304" pitchFamily="18" charset="0"/>
              </a:rPr>
              <a:t>Boothing</a:t>
            </a:r>
            <a:r>
              <a:rPr lang="en-US" dirty="0">
                <a:latin typeface="Palatino Linotype" panose="02040502050505030304" pitchFamily="18" charset="0"/>
              </a:rPr>
              <a:t> with the </a:t>
            </a:r>
            <a:r>
              <a:rPr lang="en-US" dirty="0">
                <a:solidFill>
                  <a:srgbClr val="00B050"/>
                </a:solidFill>
                <a:latin typeface="Palatino Linotype" panose="02040502050505030304" pitchFamily="18" charset="0"/>
              </a:rPr>
              <a:t>incorrect girl/adult ratio </a:t>
            </a:r>
            <a:r>
              <a:rPr lang="en-US" dirty="0">
                <a:latin typeface="Palatino Linotype" panose="02040502050505030304" pitchFamily="18" charset="0"/>
              </a:rPr>
              <a:t>or </a:t>
            </a:r>
            <a:r>
              <a:rPr lang="en-US" dirty="0">
                <a:solidFill>
                  <a:srgbClr val="00B050"/>
                </a:solidFill>
                <a:latin typeface="Palatino Linotype" panose="02040502050505030304" pitchFamily="18" charset="0"/>
              </a:rPr>
              <a:t>inappropriate behavior </a:t>
            </a:r>
            <a:r>
              <a:rPr lang="en-US" dirty="0">
                <a:latin typeface="Palatino Linotype" panose="02040502050505030304" pitchFamily="18" charset="0"/>
              </a:rPr>
              <a:t>at a booth location</a:t>
            </a:r>
          </a:p>
          <a:p>
            <a:pPr>
              <a:buClr>
                <a:schemeClr val="tx1"/>
              </a:buClr>
            </a:pPr>
            <a:r>
              <a:rPr lang="en-US" dirty="0">
                <a:solidFill>
                  <a:srgbClr val="00B050"/>
                </a:solidFill>
                <a:latin typeface="Palatino Linotype" panose="02040502050505030304" pitchFamily="18" charset="0"/>
              </a:rPr>
              <a:t>Failure to pay </a:t>
            </a:r>
            <a:r>
              <a:rPr lang="en-US" dirty="0">
                <a:latin typeface="Palatino Linotype" panose="02040502050505030304" pitchFamily="18" charset="0"/>
              </a:rPr>
              <a:t>for product and submit money as stated by GSGLA and/or your Juliette Advisor.</a:t>
            </a:r>
          </a:p>
          <a:p>
            <a:pPr>
              <a:buClr>
                <a:schemeClr val="tx1"/>
              </a:buClr>
            </a:pPr>
            <a:r>
              <a:rPr lang="en-US" dirty="0">
                <a:latin typeface="Palatino Linotype" panose="02040502050505030304" pitchFamily="18" charset="0"/>
              </a:rPr>
              <a:t>Following all of the rules and guidelines will ensure fairness to all Girl Scouts during the product programs.</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31</a:t>
            </a:fld>
            <a:endParaRPr lang="en-US"/>
          </a:p>
        </p:txBody>
      </p:sp>
    </p:spTree>
    <p:extLst>
      <p:ext uri="{BB962C8B-B14F-4D97-AF65-F5344CB8AC3E}">
        <p14:creationId xmlns:p14="http://schemas.microsoft.com/office/powerpoint/2010/main" val="521000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luck and have fun with your product programs! Thank you for watching this training.</a:t>
            </a:r>
          </a:p>
        </p:txBody>
      </p:sp>
      <p:sp>
        <p:nvSpPr>
          <p:cNvPr id="4" name="Slide Number Placeholder 3"/>
          <p:cNvSpPr>
            <a:spLocks noGrp="1"/>
          </p:cNvSpPr>
          <p:nvPr>
            <p:ph type="sldNum" sz="quarter" idx="5"/>
          </p:nvPr>
        </p:nvSpPr>
        <p:spPr/>
        <p:txBody>
          <a:bodyPr/>
          <a:lstStyle/>
          <a:p>
            <a:fld id="{30AD9BD2-176D-41B2-9606-9365E06D61C3}" type="slidenum">
              <a:rPr lang="en-US" smtClean="0"/>
              <a:t>32</a:t>
            </a:fld>
            <a:endParaRPr lang="en-US"/>
          </a:p>
        </p:txBody>
      </p:sp>
    </p:spTree>
    <p:extLst>
      <p:ext uri="{BB962C8B-B14F-4D97-AF65-F5344CB8AC3E}">
        <p14:creationId xmlns:p14="http://schemas.microsoft.com/office/powerpoint/2010/main" val="377483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panose="02040502050505030304" pitchFamily="18" charset="0"/>
              </a:rPr>
              <a:t>Girls should: </a:t>
            </a:r>
          </a:p>
          <a:p>
            <a:r>
              <a:rPr lang="en-US" dirty="0">
                <a:latin typeface="Palatino Linotype" panose="02040502050505030304" pitchFamily="18" charset="0"/>
              </a:rPr>
              <a:t>Be a currently </a:t>
            </a:r>
            <a:r>
              <a:rPr lang="en-US" sz="1900" dirty="0">
                <a:solidFill>
                  <a:srgbClr val="00B050"/>
                </a:solidFill>
                <a:latin typeface="Palatino Linotype" panose="02040502050505030304" pitchFamily="18" charset="0"/>
              </a:rPr>
              <a:t>registered</a:t>
            </a:r>
            <a:r>
              <a:rPr lang="en-US" dirty="0">
                <a:latin typeface="Palatino Linotype" panose="02040502050505030304" pitchFamily="18" charset="0"/>
              </a:rPr>
              <a:t> Girl Scout.</a:t>
            </a:r>
          </a:p>
          <a:p>
            <a:r>
              <a:rPr lang="en-US" dirty="0">
                <a:latin typeface="Palatino Linotype" panose="02040502050505030304" pitchFamily="18" charset="0"/>
              </a:rPr>
              <a:t>Ensure NO orders are taken or sales made prior to the published </a:t>
            </a:r>
            <a:r>
              <a:rPr lang="en-US" sz="1900" dirty="0">
                <a:solidFill>
                  <a:srgbClr val="00B050"/>
                </a:solidFill>
                <a:latin typeface="Palatino Linotype" panose="02040502050505030304" pitchFamily="18" charset="0"/>
              </a:rPr>
              <a:t>start</a:t>
            </a:r>
            <a:r>
              <a:rPr lang="en-US" dirty="0">
                <a:latin typeface="Palatino Linotype" panose="02040502050505030304" pitchFamily="18" charset="0"/>
              </a:rPr>
              <a:t> </a:t>
            </a:r>
            <a:r>
              <a:rPr lang="en-US" sz="1900" dirty="0">
                <a:solidFill>
                  <a:srgbClr val="00B050"/>
                </a:solidFill>
                <a:latin typeface="Palatino Linotype" panose="02040502050505030304" pitchFamily="18" charset="0"/>
              </a:rPr>
              <a:t>dates</a:t>
            </a:r>
            <a:r>
              <a:rPr lang="en-US" dirty="0">
                <a:latin typeface="Palatino Linotype" panose="02040502050505030304" pitchFamily="18" charset="0"/>
              </a:rPr>
              <a:t> of the programs.</a:t>
            </a:r>
          </a:p>
          <a:p>
            <a:r>
              <a:rPr lang="en-US" dirty="0">
                <a:latin typeface="Palatino Linotype" panose="02040502050505030304" pitchFamily="18" charset="0"/>
              </a:rPr>
              <a:t>Set and achieve individual </a:t>
            </a:r>
            <a:r>
              <a:rPr lang="en-US" sz="1900" dirty="0">
                <a:solidFill>
                  <a:srgbClr val="00B050"/>
                </a:solidFill>
                <a:latin typeface="Palatino Linotype" panose="02040502050505030304" pitchFamily="18" charset="0"/>
              </a:rPr>
              <a:t>goals</a:t>
            </a:r>
            <a:r>
              <a:rPr lang="en-US" dirty="0">
                <a:latin typeface="Palatino Linotype" panose="02040502050505030304" pitchFamily="18" charset="0"/>
              </a:rPr>
              <a:t>.</a:t>
            </a:r>
          </a:p>
          <a:p>
            <a:r>
              <a:rPr lang="en-US" dirty="0">
                <a:latin typeface="Palatino Linotype" panose="02040502050505030304" pitchFamily="18" charset="0"/>
              </a:rPr>
              <a:t>Be easily identifiable as a Girl Scout. Wear their </a:t>
            </a:r>
            <a:r>
              <a:rPr lang="en-US" sz="1900" dirty="0">
                <a:solidFill>
                  <a:srgbClr val="00B050"/>
                </a:solidFill>
                <a:latin typeface="Palatino Linotype" panose="02040502050505030304" pitchFamily="18" charset="0"/>
              </a:rPr>
              <a:t>uniform</a:t>
            </a:r>
            <a:r>
              <a:rPr lang="en-US" dirty="0">
                <a:latin typeface="Palatino Linotype" panose="02040502050505030304" pitchFamily="18" charset="0"/>
              </a:rPr>
              <a:t> or other Girl Scout clothing, and their membership pin.</a:t>
            </a:r>
          </a:p>
          <a:p>
            <a:r>
              <a:rPr lang="en-US" dirty="0">
                <a:latin typeface="Palatino Linotype" panose="02040502050505030304" pitchFamily="18" charset="0"/>
              </a:rPr>
              <a:t>Share their goals with your customers and </a:t>
            </a:r>
            <a:r>
              <a:rPr lang="en-US" sz="1900" dirty="0">
                <a:solidFill>
                  <a:srgbClr val="00B050"/>
                </a:solidFill>
                <a:latin typeface="Palatino Linotype" panose="02040502050505030304" pitchFamily="18" charset="0"/>
              </a:rPr>
              <a:t>tell</a:t>
            </a:r>
            <a:r>
              <a:rPr lang="en-US" dirty="0">
                <a:latin typeface="Palatino Linotype" panose="02040502050505030304" pitchFamily="18" charset="0"/>
              </a:rPr>
              <a:t> them what your proceeds will be used for (activities, Take Action projections, etc.)</a:t>
            </a:r>
          </a:p>
          <a:p>
            <a:r>
              <a:rPr lang="en-US" dirty="0">
                <a:latin typeface="Palatino Linotype" panose="02040502050505030304" pitchFamily="18" charset="0"/>
              </a:rPr>
              <a:t>Encourage customers to support the </a:t>
            </a:r>
            <a:r>
              <a:rPr lang="en-US" sz="1900" dirty="0">
                <a:solidFill>
                  <a:srgbClr val="00B050"/>
                </a:solidFill>
                <a:latin typeface="Palatino Linotype" panose="02040502050505030304" pitchFamily="18" charset="0"/>
              </a:rPr>
              <a:t>Gift of Caring (GOC)/Cookies for the Community (C4C) </a:t>
            </a:r>
            <a:r>
              <a:rPr lang="en-US" dirty="0">
                <a:latin typeface="Palatino Linotype" panose="02040502050505030304" pitchFamily="18" charset="0"/>
              </a:rPr>
              <a:t>donation programs. It’s a WIN-WIN-WIN!</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4</a:t>
            </a:fld>
            <a:endParaRPr lang="en-US"/>
          </a:p>
        </p:txBody>
      </p:sp>
    </p:spTree>
    <p:extLst>
      <p:ext uri="{BB962C8B-B14F-4D97-AF65-F5344CB8AC3E}">
        <p14:creationId xmlns:p14="http://schemas.microsoft.com/office/powerpoint/2010/main" val="241124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dirty="0">
                <a:solidFill>
                  <a:srgbClr val="00B050"/>
                </a:solidFill>
                <a:latin typeface="Palatino Linotype" panose="02040502050505030304" pitchFamily="18" charset="0"/>
              </a:rPr>
              <a:t>Parents/caregivers should:</a:t>
            </a:r>
          </a:p>
          <a:p>
            <a:pPr>
              <a:buClr>
                <a:schemeClr val="tx1"/>
              </a:buClr>
            </a:pPr>
            <a:r>
              <a:rPr lang="en-US" dirty="0">
                <a:solidFill>
                  <a:srgbClr val="00B050"/>
                </a:solidFill>
                <a:latin typeface="Palatino Linotype" panose="02040502050505030304" pitchFamily="18" charset="0"/>
              </a:rPr>
              <a:t>Sign</a:t>
            </a:r>
            <a:r>
              <a:rPr lang="en-US" dirty="0">
                <a:latin typeface="Palatino Linotype" panose="02040502050505030304" pitchFamily="18" charset="0"/>
              </a:rPr>
              <a:t> the Fall Product-Cookie Program Parent/Guardian Permission Responsibility Agreement.</a:t>
            </a:r>
          </a:p>
          <a:p>
            <a:r>
              <a:rPr lang="en-US" dirty="0">
                <a:latin typeface="Palatino Linotype" panose="02040502050505030304" pitchFamily="18" charset="0"/>
              </a:rPr>
              <a:t>Follow all </a:t>
            </a:r>
            <a:r>
              <a:rPr lang="en-US" dirty="0">
                <a:solidFill>
                  <a:srgbClr val="00B050"/>
                </a:solidFill>
                <a:latin typeface="Palatino Linotype" panose="02040502050505030304" pitchFamily="18" charset="0"/>
              </a:rPr>
              <a:t>rules</a:t>
            </a:r>
            <a:r>
              <a:rPr lang="en-US" dirty="0">
                <a:latin typeface="Palatino Linotype" panose="02040502050505030304" pitchFamily="18" charset="0"/>
              </a:rPr>
              <a:t> pertaining to the product programs.</a:t>
            </a:r>
          </a:p>
          <a:p>
            <a:r>
              <a:rPr lang="en-US" dirty="0">
                <a:latin typeface="Palatino Linotype" panose="02040502050505030304" pitchFamily="18" charset="0"/>
              </a:rPr>
              <a:t>Be </a:t>
            </a:r>
            <a:r>
              <a:rPr lang="en-US" dirty="0">
                <a:solidFill>
                  <a:srgbClr val="00B050"/>
                </a:solidFill>
                <a:latin typeface="Palatino Linotype" panose="02040502050505030304" pitchFamily="18" charset="0"/>
              </a:rPr>
              <a:t>responsible</a:t>
            </a:r>
            <a:r>
              <a:rPr lang="en-US" dirty="0">
                <a:latin typeface="Palatino Linotype" panose="02040502050505030304" pitchFamily="18" charset="0"/>
              </a:rPr>
              <a:t> for payment of all product received and payments collected from customers.</a:t>
            </a:r>
          </a:p>
          <a:p>
            <a:r>
              <a:rPr lang="en-US" dirty="0">
                <a:latin typeface="Palatino Linotype" panose="02040502050505030304" pitchFamily="18" charset="0"/>
              </a:rPr>
              <a:t>Participate in the </a:t>
            </a:r>
            <a:r>
              <a:rPr lang="en-US" dirty="0">
                <a:solidFill>
                  <a:srgbClr val="00B050"/>
                </a:solidFill>
                <a:latin typeface="Palatino Linotype" panose="02040502050505030304" pitchFamily="18" charset="0"/>
              </a:rPr>
              <a:t>receipting</a:t>
            </a:r>
            <a:r>
              <a:rPr lang="en-US" dirty="0">
                <a:latin typeface="Palatino Linotype" panose="02040502050505030304" pitchFamily="18" charset="0"/>
              </a:rPr>
              <a:t> for all product received and for all money submitted. Retain all receipts.</a:t>
            </a:r>
          </a:p>
          <a:p>
            <a:r>
              <a:rPr lang="en-US" dirty="0">
                <a:latin typeface="Palatino Linotype" panose="02040502050505030304" pitchFamily="18" charset="0"/>
              </a:rPr>
              <a:t>Follow all </a:t>
            </a:r>
            <a:r>
              <a:rPr lang="en-US" dirty="0">
                <a:solidFill>
                  <a:srgbClr val="00B050"/>
                </a:solidFill>
                <a:latin typeface="Palatino Linotype" panose="02040502050505030304" pitchFamily="18" charset="0"/>
              </a:rPr>
              <a:t>guidelines</a:t>
            </a:r>
            <a:r>
              <a:rPr lang="en-US" dirty="0">
                <a:latin typeface="Palatino Linotype" panose="02040502050505030304" pitchFamily="18" charset="0"/>
              </a:rPr>
              <a:t> and timeframes for turning in money and cookie box exchanges and returns (no exchanges/returns for Fall Product Program).</a:t>
            </a:r>
          </a:p>
          <a:p>
            <a:r>
              <a:rPr lang="en-US" dirty="0">
                <a:latin typeface="Palatino Linotype" panose="02040502050505030304" pitchFamily="18" charset="0"/>
              </a:rPr>
              <a:t>Coordinate with your Juliette Advisor about your Girl Scout participating in </a:t>
            </a:r>
            <a:r>
              <a:rPr lang="en-US" dirty="0">
                <a:solidFill>
                  <a:srgbClr val="00B050"/>
                </a:solidFill>
                <a:latin typeface="Palatino Linotype" panose="02040502050505030304" pitchFamily="18" charset="0"/>
              </a:rPr>
              <a:t>booth sales </a:t>
            </a:r>
            <a:r>
              <a:rPr lang="en-US" dirty="0">
                <a:latin typeface="Palatino Linotype" panose="02040502050505030304" pitchFamily="18" charset="0"/>
              </a:rPr>
              <a:t>(Cookie Program only). </a:t>
            </a:r>
          </a:p>
          <a:p>
            <a:r>
              <a:rPr lang="en-US" dirty="0">
                <a:latin typeface="Palatino Linotype" panose="02040502050505030304" pitchFamily="18" charset="0"/>
              </a:rPr>
              <a:t>Participate with your Girl Scout in booth sales and </a:t>
            </a:r>
            <a:r>
              <a:rPr lang="en-US" dirty="0">
                <a:solidFill>
                  <a:srgbClr val="00B050"/>
                </a:solidFill>
                <a:latin typeface="Palatino Linotype" panose="02040502050505030304" pitchFamily="18" charset="0"/>
              </a:rPr>
              <a:t>assist</a:t>
            </a:r>
            <a:r>
              <a:rPr lang="en-US" dirty="0">
                <a:latin typeface="Palatino Linotype" panose="02040502050505030304" pitchFamily="18" charset="0"/>
              </a:rPr>
              <a:t> as needed (Cookie Program only). </a:t>
            </a:r>
          </a:p>
          <a:p>
            <a:r>
              <a:rPr lang="en-US" dirty="0">
                <a:latin typeface="Palatino Linotype" panose="02040502050505030304" pitchFamily="18" charset="0"/>
              </a:rPr>
              <a:t>Keep your Juliette Advisor </a:t>
            </a:r>
            <a:r>
              <a:rPr lang="en-US" dirty="0">
                <a:solidFill>
                  <a:srgbClr val="00B050"/>
                </a:solidFill>
                <a:latin typeface="Palatino Linotype" panose="02040502050505030304" pitchFamily="18" charset="0"/>
              </a:rPr>
              <a:t>updated</a:t>
            </a:r>
            <a:r>
              <a:rPr lang="en-US" dirty="0">
                <a:latin typeface="Palatino Linotype" panose="02040502050505030304" pitchFamily="18" charset="0"/>
              </a:rPr>
              <a:t> on your daughter's inventory---</a:t>
            </a:r>
            <a:r>
              <a:rPr lang="en-US" dirty="0">
                <a:solidFill>
                  <a:srgbClr val="00B050"/>
                </a:solidFill>
                <a:latin typeface="Palatino Linotype" panose="02040502050505030304" pitchFamily="18" charset="0"/>
              </a:rPr>
              <a:t>request more cookies </a:t>
            </a:r>
            <a:r>
              <a:rPr lang="en-US" dirty="0">
                <a:latin typeface="Palatino Linotype" panose="02040502050505030304" pitchFamily="18" charset="0"/>
              </a:rPr>
              <a:t>when you sell out and when money has been turned in for cookies you previously picked up.</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5</a:t>
            </a:fld>
            <a:endParaRPr lang="en-US"/>
          </a:p>
        </p:txBody>
      </p:sp>
    </p:spTree>
    <p:extLst>
      <p:ext uri="{BB962C8B-B14F-4D97-AF65-F5344CB8AC3E}">
        <p14:creationId xmlns:p14="http://schemas.microsoft.com/office/powerpoint/2010/main" val="375103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dirty="0">
                <a:solidFill>
                  <a:srgbClr val="00B050"/>
                </a:solidFill>
                <a:latin typeface="Palatino Linotype" panose="02040502050505030304" pitchFamily="18" charset="0"/>
              </a:rPr>
              <a:t>The Juliette Advisor will:</a:t>
            </a:r>
          </a:p>
          <a:p>
            <a:pPr>
              <a:buClr>
                <a:schemeClr val="tx1"/>
              </a:buClr>
            </a:pPr>
            <a:r>
              <a:rPr lang="en-US" dirty="0">
                <a:solidFill>
                  <a:srgbClr val="00B050"/>
                </a:solidFill>
                <a:latin typeface="Palatino Linotype" panose="02040502050505030304" pitchFamily="18" charset="0"/>
              </a:rPr>
              <a:t>Train</a:t>
            </a:r>
            <a:r>
              <a:rPr lang="en-US" dirty="0">
                <a:latin typeface="Palatino Linotype" panose="02040502050505030304" pitchFamily="18" charset="0"/>
              </a:rPr>
              <a:t> and provide information to the </a:t>
            </a:r>
            <a:r>
              <a:rPr lang="en-US" dirty="0" err="1">
                <a:latin typeface="Palatino Linotype" panose="02040502050505030304" pitchFamily="18" charset="0"/>
              </a:rPr>
              <a:t>Juliettes</a:t>
            </a:r>
            <a:r>
              <a:rPr lang="en-US" dirty="0">
                <a:latin typeface="Palatino Linotype" panose="02040502050505030304" pitchFamily="18" charset="0"/>
              </a:rPr>
              <a:t> and their parents, distribute all needed materials, and provide ongoing </a:t>
            </a:r>
            <a:r>
              <a:rPr lang="en-US" dirty="0">
                <a:solidFill>
                  <a:srgbClr val="00B050"/>
                </a:solidFill>
                <a:latin typeface="Palatino Linotype" panose="02040502050505030304" pitchFamily="18" charset="0"/>
              </a:rPr>
              <a:t>support</a:t>
            </a:r>
            <a:r>
              <a:rPr lang="en-US" dirty="0">
                <a:latin typeface="Palatino Linotype" panose="02040502050505030304" pitchFamily="18" charset="0"/>
              </a:rPr>
              <a:t> throughout the sale.</a:t>
            </a:r>
          </a:p>
          <a:p>
            <a:r>
              <a:rPr lang="en-US" dirty="0">
                <a:latin typeface="Palatino Linotype" panose="02040502050505030304" pitchFamily="18" charset="0"/>
              </a:rPr>
              <a:t>. Work with the Juliette as needed to </a:t>
            </a:r>
            <a:r>
              <a:rPr lang="en-US" dirty="0">
                <a:solidFill>
                  <a:srgbClr val="00B050"/>
                </a:solidFill>
                <a:latin typeface="Palatino Linotype" panose="02040502050505030304" pitchFamily="18" charset="0"/>
              </a:rPr>
              <a:t>help</a:t>
            </a:r>
            <a:r>
              <a:rPr lang="en-US" dirty="0">
                <a:latin typeface="Palatino Linotype" panose="02040502050505030304" pitchFamily="18" charset="0"/>
              </a:rPr>
              <a:t> her set goals. Do not set quotas for Juliettes</a:t>
            </a:r>
          </a:p>
          <a:p>
            <a:pPr>
              <a:buClr>
                <a:schemeClr val="tx1"/>
              </a:buClr>
            </a:pPr>
            <a:r>
              <a:rPr lang="en-US" dirty="0">
                <a:solidFill>
                  <a:srgbClr val="00B050"/>
                </a:solidFill>
                <a:latin typeface="Palatino Linotype" panose="02040502050505030304" pitchFamily="18" charset="0"/>
              </a:rPr>
              <a:t>Enter</a:t>
            </a:r>
            <a:r>
              <a:rPr lang="en-US" dirty="0">
                <a:latin typeface="Palatino Linotype" panose="02040502050505030304" pitchFamily="18" charset="0"/>
              </a:rPr>
              <a:t> all Juliette orders and payments into the inventory systems (eBudde and M2OS). </a:t>
            </a:r>
          </a:p>
          <a:p>
            <a:r>
              <a:rPr lang="en-US" dirty="0">
                <a:latin typeface="Palatino Linotype" panose="02040502050505030304" pitchFamily="18" charset="0"/>
              </a:rPr>
              <a:t>Allow time for products to be sold and set up periodic </a:t>
            </a:r>
            <a:r>
              <a:rPr lang="en-US" dirty="0">
                <a:solidFill>
                  <a:srgbClr val="00B050"/>
                </a:solidFill>
                <a:latin typeface="Palatino Linotype" panose="02040502050505030304" pitchFamily="18" charset="0"/>
              </a:rPr>
              <a:t>collection dates</a:t>
            </a:r>
            <a:r>
              <a:rPr lang="en-US" dirty="0">
                <a:latin typeface="Palatino Linotype" panose="02040502050505030304" pitchFamily="18" charset="0"/>
              </a:rPr>
              <a:t>.</a:t>
            </a:r>
          </a:p>
          <a:p>
            <a:r>
              <a:rPr lang="en-US" dirty="0">
                <a:latin typeface="Palatino Linotype" panose="02040502050505030304" pitchFamily="18" charset="0"/>
              </a:rPr>
              <a:t>Frequently </a:t>
            </a:r>
            <a:r>
              <a:rPr lang="en-US" dirty="0">
                <a:solidFill>
                  <a:srgbClr val="00B050"/>
                </a:solidFill>
                <a:latin typeface="Palatino Linotype" panose="02040502050505030304" pitchFamily="18" charset="0"/>
              </a:rPr>
              <a:t>collect</a:t>
            </a:r>
            <a:r>
              <a:rPr lang="en-US" dirty="0">
                <a:latin typeface="Palatino Linotype" panose="02040502050505030304" pitchFamily="18" charset="0"/>
              </a:rPr>
              <a:t> and </a:t>
            </a:r>
            <a:r>
              <a:rPr lang="en-US" dirty="0">
                <a:solidFill>
                  <a:srgbClr val="00B050"/>
                </a:solidFill>
                <a:latin typeface="Palatino Linotype" panose="02040502050505030304" pitchFamily="18" charset="0"/>
              </a:rPr>
              <a:t>deposit</a:t>
            </a:r>
            <a:r>
              <a:rPr lang="en-US" dirty="0">
                <a:latin typeface="Palatino Linotype" panose="02040502050505030304" pitchFamily="18" charset="0"/>
              </a:rPr>
              <a:t> all funds received from the Juliettes/parents/caregivers into the service unit account.</a:t>
            </a:r>
          </a:p>
          <a:p>
            <a:r>
              <a:rPr lang="en-US" dirty="0">
                <a:latin typeface="Palatino Linotype" panose="02040502050505030304" pitchFamily="18" charset="0"/>
              </a:rPr>
              <a:t>Meet </a:t>
            </a:r>
            <a:r>
              <a:rPr lang="en-US" dirty="0">
                <a:solidFill>
                  <a:srgbClr val="00B050"/>
                </a:solidFill>
                <a:latin typeface="Palatino Linotype" panose="02040502050505030304" pitchFamily="18" charset="0"/>
              </a:rPr>
              <a:t>deadlines</a:t>
            </a:r>
            <a:r>
              <a:rPr lang="en-US" dirty="0">
                <a:latin typeface="Palatino Linotype" panose="02040502050505030304" pitchFamily="18" charset="0"/>
              </a:rPr>
              <a:t> as set by the Service Unit Product Programs Chair and as indicated in the Troop Guide.</a:t>
            </a:r>
          </a:p>
          <a:p>
            <a:pPr>
              <a:buClr>
                <a:schemeClr val="tx1"/>
              </a:buClr>
            </a:pPr>
            <a:r>
              <a:rPr lang="en-US" dirty="0">
                <a:solidFill>
                  <a:srgbClr val="00B050"/>
                </a:solidFill>
                <a:latin typeface="Palatino Linotype" panose="02040502050505030304" pitchFamily="18" charset="0"/>
              </a:rPr>
              <a:t>Keep track </a:t>
            </a:r>
            <a:r>
              <a:rPr lang="en-US" dirty="0">
                <a:latin typeface="Palatino Linotype" panose="02040502050505030304" pitchFamily="18" charset="0"/>
              </a:rPr>
              <a:t>of each Juliette’s sales and </a:t>
            </a:r>
            <a:r>
              <a:rPr lang="en-US" dirty="0" err="1">
                <a:latin typeface="Palatino Linotype" panose="02040502050505030304" pitchFamily="18" charset="0"/>
              </a:rPr>
              <a:t>boothing</a:t>
            </a:r>
            <a:r>
              <a:rPr lang="en-US" dirty="0">
                <a:latin typeface="Palatino Linotype" panose="02040502050505030304" pitchFamily="18" charset="0"/>
              </a:rPr>
              <a:t> sales. </a:t>
            </a:r>
          </a:p>
          <a:p>
            <a:r>
              <a:rPr lang="en-US" dirty="0">
                <a:latin typeface="Palatino Linotype" panose="02040502050505030304" pitchFamily="18" charset="0"/>
              </a:rPr>
              <a:t>GSGLA staff, Girl Scouts, and parents/caregivers have a right to know the Juliette’s </a:t>
            </a:r>
            <a:r>
              <a:rPr lang="en-US" dirty="0">
                <a:solidFill>
                  <a:srgbClr val="00B050"/>
                </a:solidFill>
                <a:latin typeface="Palatino Linotype" panose="02040502050505030304" pitchFamily="18" charset="0"/>
              </a:rPr>
              <a:t>financial status at any time.</a:t>
            </a:r>
            <a:endParaRPr lang="en-US" dirty="0">
              <a:latin typeface="Palatino Linotype" panose="02040502050505030304" pitchFamily="18" charset="0"/>
            </a:endParaRP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6</a:t>
            </a:fld>
            <a:endParaRPr lang="en-US"/>
          </a:p>
        </p:txBody>
      </p:sp>
    </p:spTree>
    <p:extLst>
      <p:ext uri="{BB962C8B-B14F-4D97-AF65-F5344CB8AC3E}">
        <p14:creationId xmlns:p14="http://schemas.microsoft.com/office/powerpoint/2010/main" val="65976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GSGLA partners with Little Brownie Bakers to produce our iconic Girl Scout cookies. We offer 9 cookies online and in person.</a:t>
            </a:r>
          </a:p>
          <a:p>
            <a:r>
              <a:rPr lang="en-US" dirty="0"/>
              <a:t>Girl Scours can sell cookies in person, at booths, or online with our Digital Cookie platform.</a:t>
            </a:r>
          </a:p>
          <a:p>
            <a:endParaRPr lang="en-US" dirty="0"/>
          </a:p>
          <a:p>
            <a:pPr defTabSz="942289">
              <a:defRPr/>
            </a:pPr>
            <a:r>
              <a:rPr lang="en-US" dirty="0"/>
              <a:t>GSGLA’s Fall Product Program partners are Trophy Nut Co. and M2 Media. Girl Scouts have the opportunity to sell nuts, candy, magazines, tumblers, candles and personalized products through in-person or online avenues. Customers can choose whether they want the products shipped directly to them at an additional cost, or if they would like for the Girl Scout to deliver them.</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7</a:t>
            </a:fld>
            <a:endParaRPr lang="en-US"/>
          </a:p>
        </p:txBody>
      </p:sp>
    </p:spTree>
    <p:extLst>
      <p:ext uri="{BB962C8B-B14F-4D97-AF65-F5344CB8AC3E}">
        <p14:creationId xmlns:p14="http://schemas.microsoft.com/office/powerpoint/2010/main" val="298259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Palatino Linotype" panose="02040502050505030304" pitchFamily="18" charset="0"/>
              </a:rPr>
              <a:t>The </a:t>
            </a:r>
            <a:r>
              <a:rPr lang="en-US" b="0" dirty="0">
                <a:solidFill>
                  <a:srgbClr val="00B050"/>
                </a:solidFill>
                <a:latin typeface="Palatino Linotype" panose="02040502050505030304" pitchFamily="18" charset="0"/>
              </a:rPr>
              <a:t>Gift of Caring (GOC) and Cookies for the Community (C4C)</a:t>
            </a:r>
            <a:r>
              <a:rPr lang="en-US" b="0" dirty="0">
                <a:latin typeface="Palatino Linotype" panose="02040502050505030304" pitchFamily="18" charset="0"/>
              </a:rPr>
              <a:t> programs </a:t>
            </a:r>
            <a:r>
              <a:rPr lang="en-US" dirty="0">
                <a:latin typeface="Palatino Linotype" panose="02040502050505030304" pitchFamily="18" charset="0"/>
              </a:rPr>
              <a:t>allow a package of cookies or can of nuts to be </a:t>
            </a:r>
            <a:r>
              <a:rPr lang="en-US" dirty="0">
                <a:solidFill>
                  <a:srgbClr val="00B050"/>
                </a:solidFill>
                <a:latin typeface="Palatino Linotype" panose="02040502050505030304" pitchFamily="18" charset="0"/>
              </a:rPr>
              <a:t>donated</a:t>
            </a:r>
            <a:r>
              <a:rPr lang="en-US" dirty="0">
                <a:latin typeface="Palatino Linotype" panose="02040502050505030304" pitchFamily="18" charset="0"/>
              </a:rPr>
              <a:t> to the armed forces, first responders, and/or food bank or other community partners. </a:t>
            </a:r>
          </a:p>
          <a:p>
            <a:r>
              <a:rPr lang="en-US" dirty="0">
                <a:latin typeface="Palatino Linotype" panose="02040502050505030304" pitchFamily="18" charset="0"/>
              </a:rPr>
              <a:t>Donations are </a:t>
            </a:r>
            <a:r>
              <a:rPr lang="en-US" dirty="0">
                <a:solidFill>
                  <a:srgbClr val="00B050"/>
                </a:solidFill>
                <a:latin typeface="Palatino Linotype" panose="02040502050505030304" pitchFamily="18" charset="0"/>
              </a:rPr>
              <a:t>tax-deductible</a:t>
            </a:r>
            <a:r>
              <a:rPr lang="en-US" dirty="0">
                <a:latin typeface="Palatino Linotype" panose="02040502050505030304" pitchFamily="18" charset="0"/>
              </a:rPr>
              <a:t>; receipts can be printed from the GSGLA website. </a:t>
            </a:r>
          </a:p>
          <a:p>
            <a:r>
              <a:rPr lang="en-US" dirty="0">
                <a:latin typeface="Palatino Linotype" panose="02040502050505030304" pitchFamily="18" charset="0"/>
              </a:rPr>
              <a:t>Consider GOC/C4C as a </a:t>
            </a:r>
            <a:r>
              <a:rPr lang="en-US" dirty="0">
                <a:solidFill>
                  <a:srgbClr val="00B050"/>
                </a:solidFill>
                <a:latin typeface="Palatino Linotype" panose="02040502050505030304" pitchFamily="18" charset="0"/>
              </a:rPr>
              <a:t>variety</a:t>
            </a:r>
            <a:r>
              <a:rPr lang="en-US" dirty="0">
                <a:latin typeface="Palatino Linotype" panose="02040502050505030304" pitchFamily="18" charset="0"/>
              </a:rPr>
              <a:t>. It is sugar-free, fat-free, gluten-free, calorie-free, and guilt-free.</a:t>
            </a:r>
          </a:p>
          <a:p>
            <a:r>
              <a:rPr lang="en-US" dirty="0">
                <a:latin typeface="Palatino Linotype" panose="02040502050505030304" pitchFamily="18" charset="0"/>
              </a:rPr>
              <a:t>Through our </a:t>
            </a:r>
            <a:r>
              <a:rPr lang="en-US" dirty="0">
                <a:solidFill>
                  <a:srgbClr val="00B050"/>
                </a:solidFill>
                <a:latin typeface="Palatino Linotype" panose="02040502050505030304" pitchFamily="18" charset="0"/>
              </a:rPr>
              <a:t>online sales </a:t>
            </a:r>
            <a:r>
              <a:rPr lang="en-US" dirty="0">
                <a:latin typeface="Palatino Linotype" panose="02040502050505030304" pitchFamily="18" charset="0"/>
              </a:rPr>
              <a:t>tools, out-of-area customers can support the Juliette's goals without incurring the cost of shipping product. </a:t>
            </a:r>
          </a:p>
          <a:p>
            <a:pPr>
              <a:buClr>
                <a:schemeClr val="tx1"/>
              </a:buClr>
            </a:pPr>
            <a:r>
              <a:rPr lang="en-US" dirty="0">
                <a:solidFill>
                  <a:srgbClr val="00B050"/>
                </a:solidFill>
                <a:latin typeface="Palatino Linotype" panose="02040502050505030304" pitchFamily="18" charset="0"/>
              </a:rPr>
              <a:t>No products are exchanged </a:t>
            </a:r>
            <a:r>
              <a:rPr lang="en-US" dirty="0">
                <a:latin typeface="Palatino Linotype" panose="02040502050505030304" pitchFamily="18" charset="0"/>
              </a:rPr>
              <a:t>when participating in the GOC/C4C program. The money is noted as a GOC/C4C donation, and GSGLA will send the products to the GOC/C4C community partners.</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8</a:t>
            </a:fld>
            <a:endParaRPr lang="en-US"/>
          </a:p>
        </p:txBody>
      </p:sp>
    </p:spTree>
    <p:extLst>
      <p:ext uri="{BB962C8B-B14F-4D97-AF65-F5344CB8AC3E}">
        <p14:creationId xmlns:p14="http://schemas.microsoft.com/office/powerpoint/2010/main" val="302885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b="0" dirty="0" err="1">
                <a:solidFill>
                  <a:srgbClr val="00B050"/>
                </a:solidFill>
                <a:latin typeface="Palatino Linotype" panose="02040502050505030304" pitchFamily="18" charset="0"/>
              </a:rPr>
              <a:t>Juliettes</a:t>
            </a:r>
            <a:r>
              <a:rPr lang="en-US" b="0" dirty="0">
                <a:solidFill>
                  <a:srgbClr val="00B050"/>
                </a:solidFill>
                <a:latin typeface="Palatino Linotype" panose="02040502050505030304" pitchFamily="18" charset="0"/>
              </a:rPr>
              <a:t> earn recognitions and proceeds.</a:t>
            </a:r>
          </a:p>
          <a:p>
            <a:r>
              <a:rPr lang="en-US" dirty="0" err="1">
                <a:latin typeface="Palatino Linotype" panose="02040502050505030304" pitchFamily="18" charset="0"/>
              </a:rPr>
              <a:t>Juliettes</a:t>
            </a:r>
            <a:r>
              <a:rPr lang="en-US" dirty="0">
                <a:latin typeface="Palatino Linotype" panose="02040502050505030304" pitchFamily="18" charset="0"/>
              </a:rPr>
              <a:t> receive all individual girl </a:t>
            </a:r>
            <a:r>
              <a:rPr lang="en-US" dirty="0">
                <a:solidFill>
                  <a:srgbClr val="00B050"/>
                </a:solidFill>
                <a:latin typeface="Palatino Linotype" panose="02040502050505030304" pitchFamily="18" charset="0"/>
              </a:rPr>
              <a:t>rewards</a:t>
            </a:r>
            <a:r>
              <a:rPr lang="en-US" dirty="0">
                <a:latin typeface="Palatino Linotype" panose="02040502050505030304" pitchFamily="18" charset="0"/>
              </a:rPr>
              <a:t>. </a:t>
            </a:r>
          </a:p>
          <a:p>
            <a:r>
              <a:rPr lang="en-US" dirty="0">
                <a:latin typeface="Palatino Linotype" panose="02040502050505030304" pitchFamily="18" charset="0"/>
              </a:rPr>
              <a:t>Proceeds are </a:t>
            </a:r>
            <a:r>
              <a:rPr lang="en-US" dirty="0">
                <a:solidFill>
                  <a:srgbClr val="00B050"/>
                </a:solidFill>
                <a:latin typeface="Palatino Linotype" panose="02040502050505030304" pitchFamily="18" charset="0"/>
              </a:rPr>
              <a:t>$1/ </a:t>
            </a:r>
            <a:r>
              <a:rPr lang="en-US" dirty="0">
                <a:latin typeface="Palatino Linotype" panose="02040502050505030304" pitchFamily="18" charset="0"/>
              </a:rPr>
              <a:t>package of cookies sold; </a:t>
            </a:r>
            <a:r>
              <a:rPr lang="en-US" dirty="0">
                <a:solidFill>
                  <a:srgbClr val="00B050"/>
                </a:solidFill>
                <a:latin typeface="Palatino Linotype" panose="02040502050505030304" pitchFamily="18" charset="0"/>
              </a:rPr>
              <a:t>25%</a:t>
            </a:r>
            <a:r>
              <a:rPr lang="en-US" dirty="0">
                <a:latin typeface="Palatino Linotype" panose="02040502050505030304" pitchFamily="18" charset="0"/>
              </a:rPr>
              <a:t> of nut products; and </a:t>
            </a:r>
            <a:r>
              <a:rPr lang="en-US" dirty="0">
                <a:solidFill>
                  <a:srgbClr val="00B050"/>
                </a:solidFill>
                <a:latin typeface="Palatino Linotype" panose="02040502050505030304" pitchFamily="18" charset="0"/>
              </a:rPr>
              <a:t>20%</a:t>
            </a:r>
            <a:r>
              <a:rPr lang="en-US" dirty="0">
                <a:latin typeface="Palatino Linotype" panose="02040502050505030304" pitchFamily="18" charset="0"/>
              </a:rPr>
              <a:t> of magazine subscriptions and other online items.</a:t>
            </a:r>
          </a:p>
          <a:p>
            <a:r>
              <a:rPr lang="en-US" dirty="0">
                <a:latin typeface="Palatino Linotype" panose="02040502050505030304" pitchFamily="18" charset="0"/>
              </a:rPr>
              <a:t>Juliette proceeds are </a:t>
            </a:r>
            <a:r>
              <a:rPr lang="en-US" dirty="0">
                <a:solidFill>
                  <a:srgbClr val="00B050"/>
                </a:solidFill>
                <a:latin typeface="Palatino Linotype" panose="02040502050505030304" pitchFamily="18" charset="0"/>
              </a:rPr>
              <a:t>retained by the service </a:t>
            </a:r>
            <a:r>
              <a:rPr lang="en-US" dirty="0">
                <a:latin typeface="Palatino Linotype" panose="02040502050505030304" pitchFamily="18" charset="0"/>
              </a:rPr>
              <a:t>unit for safekeeping and distribution to </a:t>
            </a:r>
            <a:r>
              <a:rPr lang="en-US" dirty="0">
                <a:solidFill>
                  <a:srgbClr val="00B050"/>
                </a:solidFill>
                <a:latin typeface="Palatino Linotype" panose="02040502050505030304" pitchFamily="18" charset="0"/>
              </a:rPr>
              <a:t>all</a:t>
            </a:r>
            <a:r>
              <a:rPr lang="en-US" dirty="0">
                <a:latin typeface="Palatino Linotype" panose="02040502050505030304" pitchFamily="18" charset="0"/>
              </a:rPr>
              <a:t> </a:t>
            </a:r>
            <a:r>
              <a:rPr lang="en-US" dirty="0" err="1">
                <a:latin typeface="Palatino Linotype" panose="02040502050505030304" pitchFamily="18" charset="0"/>
              </a:rPr>
              <a:t>Juliettes</a:t>
            </a:r>
            <a:r>
              <a:rPr lang="en-US" dirty="0">
                <a:latin typeface="Palatino Linotype" panose="02040502050505030304" pitchFamily="18" charset="0"/>
              </a:rPr>
              <a:t> in the service unit.</a:t>
            </a:r>
          </a:p>
          <a:p>
            <a:r>
              <a:rPr lang="en-US" dirty="0">
                <a:latin typeface="Palatino Linotype" panose="02040502050505030304" pitchFamily="18" charset="0"/>
              </a:rPr>
              <a:t>Funds earned from the product programs are never to follow a Girl Scout; therefore a girl </a:t>
            </a:r>
            <a:r>
              <a:rPr lang="en-US" dirty="0">
                <a:solidFill>
                  <a:srgbClr val="00B050"/>
                </a:solidFill>
                <a:latin typeface="Palatino Linotype" panose="02040502050505030304" pitchFamily="18" charset="0"/>
              </a:rPr>
              <a:t>cannot have individual benefit </a:t>
            </a:r>
            <a:r>
              <a:rPr lang="en-US" dirty="0">
                <a:latin typeface="Palatino Linotype" panose="02040502050505030304" pitchFamily="18" charset="0"/>
              </a:rPr>
              <a:t>of those funds.</a:t>
            </a:r>
          </a:p>
          <a:p>
            <a:r>
              <a:rPr lang="en-US" dirty="0">
                <a:latin typeface="Palatino Linotype" panose="02040502050505030304" pitchFamily="18" charset="0"/>
              </a:rPr>
              <a:t>Funds may not be tracked at the girl level; </a:t>
            </a:r>
            <a:r>
              <a:rPr lang="en-US" dirty="0">
                <a:solidFill>
                  <a:srgbClr val="00B050"/>
                </a:solidFill>
                <a:latin typeface="Palatino Linotype" panose="02040502050505030304" pitchFamily="18" charset="0"/>
              </a:rPr>
              <a:t>no earmarking </a:t>
            </a:r>
            <a:r>
              <a:rPr lang="en-US" dirty="0">
                <a:latin typeface="Palatino Linotype" panose="02040502050505030304" pitchFamily="18" charset="0"/>
              </a:rPr>
              <a:t>funds based on girl sales.</a:t>
            </a:r>
          </a:p>
          <a:p>
            <a:r>
              <a:rPr lang="en-US" dirty="0">
                <a:latin typeface="Palatino Linotype" panose="02040502050505030304" pitchFamily="18" charset="0"/>
              </a:rPr>
              <a:t>The funds may be spent on </a:t>
            </a:r>
            <a:r>
              <a:rPr lang="en-US" dirty="0">
                <a:solidFill>
                  <a:srgbClr val="00B050"/>
                </a:solidFill>
                <a:latin typeface="Palatino Linotype" panose="02040502050505030304" pitchFamily="18" charset="0"/>
              </a:rPr>
              <a:t>Girl Scout program activities</a:t>
            </a:r>
            <a:r>
              <a:rPr lang="en-US" dirty="0">
                <a:latin typeface="Palatino Linotype" panose="02040502050505030304" pitchFamily="18" charset="0"/>
              </a:rPr>
              <a:t>, including in the Girl Scout Shop, for membership registration, or program and camp events. Proceeds may be applied to an approved “Destination” program.</a:t>
            </a:r>
          </a:p>
          <a:p>
            <a:endParaRPr lang="en-US" dirty="0"/>
          </a:p>
        </p:txBody>
      </p:sp>
      <p:sp>
        <p:nvSpPr>
          <p:cNvPr id="4" name="Slide Number Placeholder 3"/>
          <p:cNvSpPr>
            <a:spLocks noGrp="1"/>
          </p:cNvSpPr>
          <p:nvPr>
            <p:ph type="sldNum" sz="quarter" idx="5"/>
          </p:nvPr>
        </p:nvSpPr>
        <p:spPr/>
        <p:txBody>
          <a:bodyPr/>
          <a:lstStyle/>
          <a:p>
            <a:fld id="{30AD9BD2-176D-41B2-9606-9365E06D61C3}" type="slidenum">
              <a:rPr lang="en-US" smtClean="0"/>
              <a:t>9</a:t>
            </a:fld>
            <a:endParaRPr lang="en-US"/>
          </a:p>
        </p:txBody>
      </p:sp>
    </p:spTree>
    <p:extLst>
      <p:ext uri="{BB962C8B-B14F-4D97-AF65-F5344CB8AC3E}">
        <p14:creationId xmlns:p14="http://schemas.microsoft.com/office/powerpoint/2010/main" val="384010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81B2-3B87-452C-A83B-2CBDC11138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0716D0-67F5-4BFE-99F5-371EDF221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3F43A5-7C8B-49CA-BB2B-7A2DA2DF49B8}"/>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5" name="Footer Placeholder 4">
            <a:extLst>
              <a:ext uri="{FF2B5EF4-FFF2-40B4-BE49-F238E27FC236}">
                <a16:creationId xmlns:a16="http://schemas.microsoft.com/office/drawing/2014/main" id="{778CD9B3-3153-47CE-A311-DC7FFC606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9833E-C17F-406B-A447-B518FEC71BD2}"/>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174101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89B4-D68C-4697-9791-74DA0E7138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CCACAA-C323-4584-96FE-26F99FF35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018F9-63E4-4241-802F-76AA63A1C8E9}"/>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5" name="Footer Placeholder 4">
            <a:extLst>
              <a:ext uri="{FF2B5EF4-FFF2-40B4-BE49-F238E27FC236}">
                <a16:creationId xmlns:a16="http://schemas.microsoft.com/office/drawing/2014/main" id="{A2EA6019-4D3B-44A8-9287-B3B78F8E7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A1046-7017-42CC-84EC-592D4426CB76}"/>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121944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606B1B-DA16-4433-A13C-5BB787D8AF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DBE9A-A1DA-4256-8CB5-1CAE6D8B70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8D38F-A26E-48F6-BBA9-FE0245DBDA52}"/>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5" name="Footer Placeholder 4">
            <a:extLst>
              <a:ext uri="{FF2B5EF4-FFF2-40B4-BE49-F238E27FC236}">
                <a16:creationId xmlns:a16="http://schemas.microsoft.com/office/drawing/2014/main" id="{0E39F76A-26E8-481C-999E-E6C56DF46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FAD4C-53EC-4F9E-A054-8EA2BC635876}"/>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2548506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 Light Photo - Full Bleed">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8D400E3-F6F2-A34E-B550-7BA146321C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69" b="13495"/>
          <a:stretch/>
        </p:blipFill>
        <p:spPr>
          <a:xfrm>
            <a:off x="254000" y="2594344"/>
            <a:ext cx="5624787" cy="4035056"/>
          </a:xfrm>
          <a:prstGeom prst="rect">
            <a:avLst/>
          </a:prstGeom>
        </p:spPr>
      </p:pic>
      <p:sp>
        <p:nvSpPr>
          <p:cNvPr id="14" name="Rectangle 13">
            <a:extLst>
              <a:ext uri="{FF2B5EF4-FFF2-40B4-BE49-F238E27FC236}">
                <a16:creationId xmlns:a16="http://schemas.microsoft.com/office/drawing/2014/main" id="{B0528901-C157-AF46-A693-27C8080A27E6}"/>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61A8046B-DFC8-2145-94FA-4A86A74443C3}"/>
              </a:ext>
            </a:extLst>
          </p:cNvPr>
          <p:cNvSpPr/>
          <p:nvPr userDrawn="1"/>
        </p:nvSpPr>
        <p:spPr>
          <a:xfrm>
            <a:off x="0" y="0"/>
            <a:ext cx="6096000" cy="243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sp>
        <p:nvSpPr>
          <p:cNvPr id="37" name="TextBox 36">
            <a:extLst>
              <a:ext uri="{FF2B5EF4-FFF2-40B4-BE49-F238E27FC236}">
                <a16:creationId xmlns:a16="http://schemas.microsoft.com/office/drawing/2014/main" id="{3912D466-75DF-5045-8027-60B5404FC8B5}"/>
              </a:ext>
            </a:extLst>
          </p:cNvPr>
          <p:cNvSpPr txBox="1"/>
          <p:nvPr userDrawn="1"/>
        </p:nvSpPr>
        <p:spPr>
          <a:xfrm>
            <a:off x="175919" y="-1137921"/>
            <a:ext cx="11734800" cy="1137921"/>
          </a:xfrm>
          <a:prstGeom prst="rect">
            <a:avLst/>
          </a:prstGeom>
          <a:noFill/>
          <a:ln>
            <a:noFill/>
          </a:ln>
        </p:spPr>
        <p:txBody>
          <a:bodyPr vert="horz" wrap="square" lIns="91440" tIns="45720" rIns="91440" bIns="45720" rtlCol="0" anchor="ctr">
            <a:noAutofit/>
          </a:bodyPr>
          <a:lstStyle/>
          <a:p>
            <a:pPr algn="ctr"/>
            <a:r>
              <a:rPr lang="en-US" sz="2400" b="0" i="0">
                <a:solidFill>
                  <a:srgbClr val="808080"/>
                </a:solidFill>
                <a:latin typeface="Palatino Linotype" panose="02040502050505030304" pitchFamily="18" charset="0"/>
              </a:rPr>
              <a:t>Slide Type:</a:t>
            </a:r>
          </a:p>
          <a:p>
            <a:pPr algn="ctr"/>
            <a:r>
              <a:rPr lang="en-US" sz="2133" b="0" i="0">
                <a:solidFill>
                  <a:srgbClr val="808080"/>
                </a:solidFill>
                <a:latin typeface="Palatino Linotype" panose="02040502050505030304" pitchFamily="18" charset="0"/>
              </a:rPr>
              <a:t>Front Cover Slide - Octagon Frame</a:t>
            </a:r>
          </a:p>
        </p:txBody>
      </p:sp>
      <p:sp>
        <p:nvSpPr>
          <p:cNvPr id="38" name="Footer Placeholder 37">
            <a:extLst>
              <a:ext uri="{FF2B5EF4-FFF2-40B4-BE49-F238E27FC236}">
                <a16:creationId xmlns:a16="http://schemas.microsoft.com/office/drawing/2014/main" id="{113593E4-629E-9A43-93AB-AC8CB1C1DBFD}"/>
              </a:ext>
            </a:extLst>
          </p:cNvPr>
          <p:cNvSpPr>
            <a:spLocks noGrp="1"/>
          </p:cNvSpPr>
          <p:nvPr>
            <p:ph type="ftr" sz="quarter" idx="11"/>
          </p:nvPr>
        </p:nvSpPr>
        <p:spPr/>
        <p:txBody>
          <a:bodyPr/>
          <a:lstStyle>
            <a:lvl1pPr>
              <a:defRPr b="0" i="0">
                <a:solidFill>
                  <a:schemeClr val="tx1"/>
                </a:solidFill>
                <a:latin typeface="Palatino Linotype" panose="02040502050505030304" pitchFamily="18" charset="0"/>
              </a:defRPr>
            </a:lvl1pPr>
          </a:lstStyle>
          <a:p>
            <a:r>
              <a:rPr lang="en-US"/>
              <a:t>©2021 Girl Scouts of the USA. All Rights Reserved.  Not for public distribution.</a:t>
            </a:r>
          </a:p>
        </p:txBody>
      </p:sp>
      <p:sp>
        <p:nvSpPr>
          <p:cNvPr id="10" name="TextBox 9">
            <a:extLst>
              <a:ext uri="{FF2B5EF4-FFF2-40B4-BE49-F238E27FC236}">
                <a16:creationId xmlns:a16="http://schemas.microsoft.com/office/drawing/2014/main" id="{0DFCB572-6CF0-7248-8DA7-980A1E1637D1}"/>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a:solidFill>
                  <a:srgbClr val="808080"/>
                </a:solidFill>
                <a:latin typeface="Palatino Linotype" panose="02040502050505030304" pitchFamily="18" charset="0"/>
              </a:rPr>
              <a:t>Editable Slide Elements: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FF0000"/>
                </a:solidFill>
                <a:effectLst/>
                <a:uLnTx/>
                <a:uFillTx/>
                <a:latin typeface="Palatino Linotype" panose="02040502050505030304"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0" i="0" u="none" strike="noStrike" kern="1200" cap="none" spc="0" normalizeH="0" baseline="0" noProof="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0" i="0" u="none" strike="noStrike" kern="1200" cap="none" spc="0" normalizeH="0" baseline="0" noProof="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333"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Right-side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Palatino Linotype" panose="02040502050505030304" pitchFamily="18" charset="0"/>
              </a:rPr>
              <a:t>Octagon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Palatino Linotype" panose="02040502050505030304"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Palatino Linotype" panose="02040502050505030304" pitchFamily="18" charset="0"/>
              </a:rPr>
              <a:t>Use crop tool to fit image to shape.</a:t>
            </a:r>
            <a:endParaRPr kumimoji="0" lang="en-US" sz="1067" b="0" i="0" u="none" strike="noStrike" kern="1200" cap="none" spc="0" normalizeH="0" baseline="0" noProof="0">
              <a:ln>
                <a:noFill/>
              </a:ln>
              <a:solidFill>
                <a:srgbClr val="808080"/>
              </a:solidFill>
              <a:effectLst/>
              <a:uLnTx/>
              <a:uFillTx/>
              <a:latin typeface="Palatino Linotype" panose="02040502050505030304" pitchFamily="18" charset="0"/>
              <a:ea typeface="+mn-ea"/>
              <a:cs typeface="+mn-cs"/>
            </a:endParaRPr>
          </a:p>
          <a:p>
            <a:pPr marL="121917" indent="0" algn="l">
              <a:buFont typeface="Arial" panose="020B0604020202020204" pitchFamily="34" charset="0"/>
              <a:buNone/>
            </a:pPr>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Slide Title</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Regular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24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 (within shape holder): </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Centered</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Middle</a:t>
            </a:r>
          </a:p>
          <a:p>
            <a:pPr algn="l"/>
            <a:r>
              <a:rPr lang="en-US" sz="1067" b="0" i="0">
                <a:solidFill>
                  <a:srgbClr val="808080"/>
                </a:solidFill>
                <a:latin typeface="Palatino Linotype" panose="02040502050505030304" pitchFamily="18" charset="0"/>
              </a:rPr>
              <a:t>Slide Subtitle</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Regular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13.5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 (within shape holder): </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Centered</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Middle</a:t>
            </a:r>
          </a:p>
          <a:p>
            <a:pPr marL="579095" lvl="1" indent="0" algn="l">
              <a:buFont typeface="Arial" panose="020B0604020202020204" pitchFamily="34" charset="0"/>
              <a:buNone/>
            </a:pPr>
            <a:endParaRPr lang="en-US" sz="1067" b="0" i="0">
              <a:solidFill>
                <a:srgbClr val="808080"/>
              </a:solidFill>
              <a:latin typeface="Palatino Linotype" panose="02040502050505030304" pitchFamily="18" charset="0"/>
            </a:endParaRPr>
          </a:p>
        </p:txBody>
      </p:sp>
      <p:sp>
        <p:nvSpPr>
          <p:cNvPr id="19" name="Picture Placeholder 9">
            <a:extLst>
              <a:ext uri="{FF2B5EF4-FFF2-40B4-BE49-F238E27FC236}">
                <a16:creationId xmlns:a16="http://schemas.microsoft.com/office/drawing/2014/main" id="{0C57FBF6-6558-DD47-AFD4-3FB65870CB00}"/>
              </a:ext>
            </a:extLst>
          </p:cNvPr>
          <p:cNvSpPr>
            <a:spLocks noGrp="1"/>
          </p:cNvSpPr>
          <p:nvPr>
            <p:ph type="pic" sz="quarter" idx="21" hasCustomPrompt="1"/>
          </p:nvPr>
        </p:nvSpPr>
        <p:spPr>
          <a:xfrm>
            <a:off x="6341453" y="209816"/>
            <a:ext cx="5605095" cy="6411413"/>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tx2"/>
          </a:solidFill>
        </p:spPr>
        <p:txBody>
          <a:bodyPr wrap="square" anchor="ctr">
            <a:noAutofit/>
          </a:bodyPr>
          <a:lstStyle>
            <a:lvl1pPr marL="0" indent="0" algn="ctr">
              <a:buNone/>
              <a:defRPr/>
            </a:lvl1pPr>
          </a:lstStyle>
          <a:p>
            <a:r>
              <a:rPr lang="en-US"/>
              <a:t>Click icon to add image</a:t>
            </a:r>
          </a:p>
        </p:txBody>
      </p:sp>
      <p:sp>
        <p:nvSpPr>
          <p:cNvPr id="4" name="Rounded Rectangle 3">
            <a:extLst>
              <a:ext uri="{FF2B5EF4-FFF2-40B4-BE49-F238E27FC236}">
                <a16:creationId xmlns:a16="http://schemas.microsoft.com/office/drawing/2014/main" id="{DD9FDBE9-E973-F943-BD3F-ECEEBC521C6A}"/>
              </a:ext>
            </a:extLst>
          </p:cNvPr>
          <p:cNvSpPr/>
          <p:nvPr userDrawn="1"/>
        </p:nvSpPr>
        <p:spPr>
          <a:xfrm>
            <a:off x="254000" y="228601"/>
            <a:ext cx="5638800" cy="1957039"/>
          </a:xfrm>
          <a:prstGeom prst="roundRect">
            <a:avLst>
              <a:gd name="adj" fmla="val 60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alatino Linotype" panose="02040502050505030304" pitchFamily="18" charset="0"/>
            </a:endParaRPr>
          </a:p>
        </p:txBody>
      </p:sp>
      <p:sp>
        <p:nvSpPr>
          <p:cNvPr id="20" name="Title 11">
            <a:extLst>
              <a:ext uri="{FF2B5EF4-FFF2-40B4-BE49-F238E27FC236}">
                <a16:creationId xmlns:a16="http://schemas.microsoft.com/office/drawing/2014/main" id="{D6F6795D-858E-D241-920D-F697B9E1CD87}"/>
              </a:ext>
            </a:extLst>
          </p:cNvPr>
          <p:cNvSpPr>
            <a:spLocks noGrp="1"/>
          </p:cNvSpPr>
          <p:nvPr>
            <p:ph type="title" hasCustomPrompt="1"/>
          </p:nvPr>
        </p:nvSpPr>
        <p:spPr>
          <a:xfrm>
            <a:off x="240435" y="3006130"/>
            <a:ext cx="5638800" cy="1518391"/>
          </a:xfrm>
        </p:spPr>
        <p:txBody>
          <a:bodyPr anchor="b"/>
          <a:lstStyle>
            <a:lvl1pPr algn="ctr">
              <a:lnSpc>
                <a:spcPct val="100000"/>
              </a:lnSpc>
              <a:defRPr sz="3200" b="0" i="0">
                <a:solidFill>
                  <a:schemeClr val="tx1"/>
                </a:solidFill>
                <a:latin typeface="Palatino Linotype" panose="02040502050505030304" pitchFamily="18" charset="0"/>
              </a:defRPr>
            </a:lvl1pPr>
          </a:lstStyle>
          <a:p>
            <a:r>
              <a:rPr lang="en-US"/>
              <a:t>Type Here to Enter a</a:t>
            </a:r>
            <a:br>
              <a:rPr lang="en-US"/>
            </a:br>
            <a:r>
              <a:rPr lang="en-US"/>
              <a:t>Multi-line Presentation Title</a:t>
            </a:r>
          </a:p>
        </p:txBody>
      </p:sp>
      <p:sp>
        <p:nvSpPr>
          <p:cNvPr id="21" name="Text Placeholder 46">
            <a:extLst>
              <a:ext uri="{FF2B5EF4-FFF2-40B4-BE49-F238E27FC236}">
                <a16:creationId xmlns:a16="http://schemas.microsoft.com/office/drawing/2014/main" id="{DB5573B8-5548-6E43-A2D2-1EB3567E4164}"/>
              </a:ext>
            </a:extLst>
          </p:cNvPr>
          <p:cNvSpPr>
            <a:spLocks noGrp="1"/>
          </p:cNvSpPr>
          <p:nvPr>
            <p:ph type="body" sz="quarter" idx="15" hasCustomPrompt="1"/>
          </p:nvPr>
        </p:nvSpPr>
        <p:spPr>
          <a:xfrm>
            <a:off x="228861" y="4579157"/>
            <a:ext cx="5638800" cy="1074863"/>
          </a:xfrm>
        </p:spPr>
        <p:txBody>
          <a:bodyPr lIns="182880" rIns="182880" anchor="ctr">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Palatino Linotype" panose="02040502050505030304" pitchFamily="18" charset="0"/>
              </a:defRPr>
            </a:lvl1pPr>
          </a:lstStyle>
          <a:p>
            <a:pPr lvl="0"/>
            <a:r>
              <a:rPr lang="en-US"/>
              <a:t>Type here to enter a multi-line cover subtitle. Ut </a:t>
            </a:r>
            <a:r>
              <a:rPr lang="en-US" err="1"/>
              <a:t>enim</a:t>
            </a:r>
            <a:r>
              <a:rPr lang="en-US"/>
              <a:t> ad minima </a:t>
            </a:r>
            <a:r>
              <a:rPr lang="en-US" err="1"/>
              <a:t>veniam</a:t>
            </a:r>
            <a:r>
              <a:rPr lang="en-US"/>
              <a:t>, </a:t>
            </a:r>
            <a:r>
              <a:rPr lang="en-US" err="1"/>
              <a:t>quis</a:t>
            </a:r>
            <a:r>
              <a:rPr lang="en-US"/>
              <a:t> nostrum </a:t>
            </a:r>
            <a:r>
              <a:rPr lang="en-US" err="1"/>
              <a:t>escipit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Tree>
    <p:extLst>
      <p:ext uri="{BB962C8B-B14F-4D97-AF65-F5344CB8AC3E}">
        <p14:creationId xmlns:p14="http://schemas.microsoft.com/office/powerpoint/2010/main" val="1316860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anim calcmode="lin" valueType="num">
                                      <p:cBhvr>
                                        <p:cTn id="11" dur="500" fill="hold"/>
                                        <p:tgtEl>
                                          <p:spTgt spid="20"/>
                                        </p:tgtEl>
                                        <p:attrNameLst>
                                          <p:attrName>ppt_x</p:attrName>
                                        </p:attrNameLst>
                                      </p:cBhvr>
                                      <p:tavLst>
                                        <p:tav tm="0">
                                          <p:val>
                                            <p:strVal val="#ppt_x"/>
                                          </p:val>
                                        </p:tav>
                                        <p:tav tm="100000">
                                          <p:val>
                                            <p:strVal val="#ppt_x"/>
                                          </p:val>
                                        </p:tav>
                                      </p:tavLst>
                                    </p:anim>
                                    <p:anim calcmode="lin" valueType="num">
                                      <p:cBhvr>
                                        <p:cTn id="12" dur="500" fill="hold"/>
                                        <p:tgtEl>
                                          <p:spTgt spid="20"/>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Text - Two Line Title | no Sub | 1 Col">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69D23CD-ECB6-4E4E-80F3-343BB5F4B148}"/>
              </a:ext>
            </a:extLst>
          </p:cNvPr>
          <p:cNvGrpSpPr/>
          <p:nvPr userDrawn="1"/>
        </p:nvGrpSpPr>
        <p:grpSpPr>
          <a:xfrm>
            <a:off x="0" y="6608354"/>
            <a:ext cx="12192000" cy="254857"/>
            <a:chOff x="0" y="4956265"/>
            <a:chExt cx="9144000" cy="191143"/>
          </a:xfrm>
        </p:grpSpPr>
        <p:sp>
          <p:nvSpPr>
            <p:cNvPr id="41" name="Rectangle 40">
              <a:extLst>
                <a:ext uri="{FF2B5EF4-FFF2-40B4-BE49-F238E27FC236}">
                  <a16:creationId xmlns:a16="http://schemas.microsoft.com/office/drawing/2014/main" id="{D215E1D2-F1CC-A94E-B3C2-77EB27215706}"/>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AB4FB3FE-99E0-CF4B-AFA7-E4C9A561BCF7}"/>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415C4CF3-CDDF-6C46-885E-C82F07734509}"/>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8D470C35-2CA1-4E4C-97B6-928E5C3DE896}"/>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5B077314-F4FF-E245-A9D2-5A501493AB1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0894501E-AEA0-0945-B5C7-84182123ABD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47" name="Graphic 46">
              <a:extLst>
                <a:ext uri="{FF2B5EF4-FFF2-40B4-BE49-F238E27FC236}">
                  <a16:creationId xmlns:a16="http://schemas.microsoft.com/office/drawing/2014/main" id="{3E8DC3CE-027A-4F43-AB78-97EACB3D7E8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48" name="Graphic 47">
              <a:extLst>
                <a:ext uri="{FF2B5EF4-FFF2-40B4-BE49-F238E27FC236}">
                  <a16:creationId xmlns:a16="http://schemas.microsoft.com/office/drawing/2014/main" id="{B36A41D2-3DCD-814F-9656-ABD9AD7F8CA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a:p>
        </p:txBody>
      </p:sp>
      <p:sp>
        <p:nvSpPr>
          <p:cNvPr id="6" name="Title 5">
            <a:extLst>
              <a:ext uri="{FF2B5EF4-FFF2-40B4-BE49-F238E27FC236}">
                <a16:creationId xmlns:a16="http://schemas.microsoft.com/office/drawing/2014/main" id="{E9FA72DD-D9A3-484B-8C61-C7B8ED048A4C}"/>
              </a:ext>
            </a:extLst>
          </p:cNvPr>
          <p:cNvSpPr>
            <a:spLocks noGrp="1"/>
          </p:cNvSpPr>
          <p:nvPr>
            <p:ph type="title" hasCustomPrompt="1"/>
          </p:nvPr>
        </p:nvSpPr>
        <p:spPr>
          <a:xfrm>
            <a:off x="240175" y="342901"/>
            <a:ext cx="11734800" cy="766823"/>
          </a:xfrm>
        </p:spPr>
        <p:txBody>
          <a:bodyPr/>
          <a:lstStyle>
            <a:lvl1pPr>
              <a:defRPr sz="2400" b="0" i="0">
                <a:solidFill>
                  <a:schemeClr val="tx1"/>
                </a:solidFill>
                <a:latin typeface="Palatino Linotype" panose="02040502050505030304" pitchFamily="18" charset="0"/>
              </a:defRPr>
            </a:lvl1p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8" name="TextBox 7">
            <a:extLst>
              <a:ext uri="{FF2B5EF4-FFF2-40B4-BE49-F238E27FC236}">
                <a16:creationId xmlns:a16="http://schemas.microsoft.com/office/drawing/2014/main" id="{D0F4FA2B-3B48-5949-99A5-40C52A59F366}"/>
              </a:ext>
            </a:extLst>
          </p:cNvPr>
          <p:cNvSpPr txBox="1"/>
          <p:nvPr userDrawn="1"/>
        </p:nvSpPr>
        <p:spPr>
          <a:xfrm>
            <a:off x="228600" y="-577515"/>
            <a:ext cx="11734800" cy="577516"/>
          </a:xfrm>
          <a:prstGeom prst="rect">
            <a:avLst/>
          </a:prstGeom>
          <a:noFill/>
          <a:ln>
            <a:noFill/>
          </a:ln>
        </p:spPr>
        <p:txBody>
          <a:bodyPr vert="horz" wrap="square" lIns="91440" tIns="45720" rIns="91440" bIns="45720" rtlCol="0" anchor="ctr">
            <a:noAutofit/>
          </a:bodyPr>
          <a:lstStyle/>
          <a:p>
            <a:pPr algn="ctr"/>
            <a:r>
              <a:rPr lang="en-US" sz="2400" b="0" i="0">
                <a:solidFill>
                  <a:srgbClr val="808080"/>
                </a:solidFill>
                <a:latin typeface="Palatino Linotype" panose="02040502050505030304" pitchFamily="18" charset="0"/>
              </a:rPr>
              <a:t>White Text Slide - Two Line Title – No Sub – 1 Col</a:t>
            </a:r>
          </a:p>
        </p:txBody>
      </p:sp>
      <p:sp>
        <p:nvSpPr>
          <p:cNvPr id="7" name="Text Placeholder 65">
            <a:extLst>
              <a:ext uri="{FF2B5EF4-FFF2-40B4-BE49-F238E27FC236}">
                <a16:creationId xmlns:a16="http://schemas.microsoft.com/office/drawing/2014/main" id="{657C8F90-7194-A743-9D7D-29D7240B7AAB}"/>
              </a:ext>
            </a:extLst>
          </p:cNvPr>
          <p:cNvSpPr>
            <a:spLocks noGrp="1"/>
          </p:cNvSpPr>
          <p:nvPr>
            <p:ph type="body" sz="quarter" idx="14" hasCustomPrompt="1"/>
          </p:nvPr>
        </p:nvSpPr>
        <p:spPr>
          <a:xfrm>
            <a:off x="228602" y="2411139"/>
            <a:ext cx="11746375" cy="3532463"/>
          </a:xfrm>
        </p:spPr>
        <p:txBody>
          <a:bodyPr>
            <a:normAutofit/>
          </a:bodyPr>
          <a:lstStyle>
            <a:lvl1pPr marL="0" indent="0">
              <a:buNone/>
              <a:defRPr sz="1800" b="0" i="0">
                <a:solidFill>
                  <a:schemeClr val="tx1"/>
                </a:solidFill>
                <a:latin typeface="Palatino Linotype" panose="02040502050505030304" pitchFamily="18" charset="0"/>
              </a:defRPr>
            </a:lvl1pPr>
            <a:lvl2pPr>
              <a:defRPr sz="1600" b="0" i="0">
                <a:solidFill>
                  <a:schemeClr val="tx1"/>
                </a:solidFill>
                <a:latin typeface="Palatino Linotype" panose="02040502050505030304" pitchFamily="18" charset="0"/>
              </a:defRPr>
            </a:lvl2pPr>
            <a:lvl3pPr>
              <a:defRPr sz="1400" b="0" i="0">
                <a:solidFill>
                  <a:schemeClr val="tx1"/>
                </a:solidFill>
                <a:latin typeface="Palatino Linotype" panose="02040502050505030304" pitchFamily="18" charset="0"/>
              </a:defRPr>
            </a:lvl3pPr>
            <a:lvl4pPr>
              <a:defRPr sz="1200" b="0" i="0">
                <a:solidFill>
                  <a:schemeClr val="tx1"/>
                </a:solidFill>
                <a:latin typeface="Palatino Linotype" panose="02040502050505030304" pitchFamily="18" charset="0"/>
              </a:defRPr>
            </a:lvl4pPr>
            <a:lvl5pPr>
              <a:defRPr sz="1200" b="0" i="0">
                <a:solidFill>
                  <a:schemeClr val="tx1"/>
                </a:solidFill>
                <a:latin typeface="Palatino Linotype" panose="02040502050505030304"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9" name="Text Placeholder 46">
            <a:extLst>
              <a:ext uri="{FF2B5EF4-FFF2-40B4-BE49-F238E27FC236}">
                <a16:creationId xmlns:a16="http://schemas.microsoft.com/office/drawing/2014/main" id="{AD4E5EB5-3CE3-1D45-B7A0-BB5CE104B806}"/>
              </a:ext>
            </a:extLst>
          </p:cNvPr>
          <p:cNvSpPr>
            <a:spLocks noGrp="1"/>
          </p:cNvSpPr>
          <p:nvPr>
            <p:ph type="body" sz="quarter" idx="15" hasCustomPrompt="1"/>
          </p:nvPr>
        </p:nvSpPr>
        <p:spPr>
          <a:xfrm>
            <a:off x="228602" y="1171077"/>
            <a:ext cx="11746375" cy="1235241"/>
          </a:xfrm>
        </p:spPr>
        <p:txBody>
          <a:bodyPr anchor="b">
            <a:normAutofit/>
          </a:bodyPr>
          <a:lstStyle>
            <a:lvl1pPr marL="0" indent="0">
              <a:lnSpc>
                <a:spcPct val="100000"/>
              </a:lnSpc>
              <a:buNone/>
              <a:defRPr sz="1800" b="1" i="0">
                <a:solidFill>
                  <a:schemeClr val="tx1"/>
                </a:solidFill>
                <a:latin typeface="Palatino Linotype" panose="02040502050505030304" pitchFamily="18" charset="0"/>
                <a:ea typeface="Palatino" pitchFamily="2" charset="77"/>
              </a:defRPr>
            </a:lvl1pPr>
          </a:lstStyle>
          <a:p>
            <a:pPr lvl="0"/>
            <a:r>
              <a:rPr lang="en-US"/>
              <a:t>Type here to enter a multi-line paragraph header.</a:t>
            </a:r>
          </a:p>
        </p:txBody>
      </p:sp>
      <p:sp>
        <p:nvSpPr>
          <p:cNvPr id="3" name="Footer Placeholder 2">
            <a:extLst>
              <a:ext uri="{FF2B5EF4-FFF2-40B4-BE49-F238E27FC236}">
                <a16:creationId xmlns:a16="http://schemas.microsoft.com/office/drawing/2014/main" id="{CF854965-E2FF-1C44-8908-AECC464B414A}"/>
              </a:ext>
            </a:extLst>
          </p:cNvPr>
          <p:cNvSpPr>
            <a:spLocks noGrp="1"/>
          </p:cNvSpPr>
          <p:nvPr>
            <p:ph type="ftr" sz="quarter" idx="16"/>
          </p:nvPr>
        </p:nvSpPr>
        <p:spPr/>
        <p:txBody>
          <a:bodyPr/>
          <a:lstStyle>
            <a:lvl1pPr>
              <a:defRPr b="0" i="0">
                <a:latin typeface="Palatino Linotype" panose="02040502050505030304" pitchFamily="18" charset="0"/>
              </a:defRPr>
            </a:lvl1pPr>
          </a:lstStyle>
          <a:p>
            <a:r>
              <a:rPr lang="en-US"/>
              <a:t>©2021 Girl Scouts of the USA. All Rights Reserved.  Not for public distribution.</a:t>
            </a:r>
          </a:p>
        </p:txBody>
      </p:sp>
      <p:sp>
        <p:nvSpPr>
          <p:cNvPr id="10" name="Text Placeholder 46">
            <a:extLst>
              <a:ext uri="{FF2B5EF4-FFF2-40B4-BE49-F238E27FC236}">
                <a16:creationId xmlns:a16="http://schemas.microsoft.com/office/drawing/2014/main" id="{E5D1BDA0-4BC7-314C-B715-8F6309B926D7}"/>
              </a:ext>
            </a:extLst>
          </p:cNvPr>
          <p:cNvSpPr>
            <a:spLocks noGrp="1"/>
          </p:cNvSpPr>
          <p:nvPr>
            <p:ph type="body" sz="quarter" idx="17"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Palatino Linotype" panose="02040502050505030304" pitchFamily="18" charset="0"/>
              </a:defRPr>
            </a:lvl1pPr>
          </a:lstStyle>
          <a:p>
            <a:pPr lvl="0"/>
            <a:r>
              <a:rPr lang="en-US"/>
              <a:t>Type here to enter the presentation section name.</a:t>
            </a:r>
          </a:p>
        </p:txBody>
      </p:sp>
      <p:sp>
        <p:nvSpPr>
          <p:cNvPr id="39" name="TextBox 38">
            <a:extLst>
              <a:ext uri="{FF2B5EF4-FFF2-40B4-BE49-F238E27FC236}">
                <a16:creationId xmlns:a16="http://schemas.microsoft.com/office/drawing/2014/main" id="{35F9236B-A882-8D42-AB74-23DA276A42B6}"/>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a:solidFill>
                  <a:srgbClr val="808080"/>
                </a:solidFill>
                <a:latin typeface="Palatino Linotype" panose="02040502050505030304" pitchFamily="18" charset="0"/>
              </a:rPr>
              <a:t>Editable Slide Elements:</a:t>
            </a:r>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Presentation Section Name</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 </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Regular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10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Left</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Top</a:t>
            </a:r>
          </a:p>
          <a:p>
            <a:pPr algn="l"/>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Slide Title</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 </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Regular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18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Left</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Bottom</a:t>
            </a:r>
          </a:p>
          <a:p>
            <a:pPr marL="716251" lvl="1" indent="-137157" algn="l">
              <a:buFont typeface="Arial" panose="020B0604020202020204" pitchFamily="34" charset="0"/>
              <a:buChar char="•"/>
            </a:pPr>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Slide Subtitle</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 </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Regular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13.5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 (within shape holder): </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Left</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Top</a:t>
            </a:r>
          </a:p>
          <a:p>
            <a:pPr marL="579095" lvl="1" indent="0" algn="l">
              <a:buFont typeface="Arial" panose="020B0604020202020204" pitchFamily="34" charset="0"/>
              <a:buNone/>
            </a:pPr>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Paragraph Header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 </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Bold</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13.5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Left</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Top</a:t>
            </a:r>
          </a:p>
          <a:p>
            <a:pPr marL="716251" lvl="1" indent="-137157" algn="l">
              <a:buFont typeface="Arial" panose="020B0604020202020204" pitchFamily="34" charset="0"/>
              <a:buChar char="•"/>
            </a:pPr>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Body Copy</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 </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Regular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13.5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Left</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Top</a:t>
            </a:r>
          </a:p>
          <a:p>
            <a:pPr marL="579095" lvl="1" indent="0" algn="l">
              <a:buFont typeface="Arial" panose="020B0604020202020204" pitchFamily="34" charset="0"/>
              <a:buNone/>
            </a:pPr>
            <a:endParaRPr lang="en-US" sz="1067" b="0" i="0">
              <a:solidFill>
                <a:srgbClr val="808080"/>
              </a:solidFill>
              <a:latin typeface="Palatino Linotype" panose="02040502050505030304" pitchFamily="18" charset="0"/>
            </a:endParaRPr>
          </a:p>
          <a:p>
            <a:pPr marL="716251" lvl="1" indent="-137157" algn="l">
              <a:buFont typeface="Arial" panose="020B0604020202020204" pitchFamily="34" charset="0"/>
              <a:buChar char="•"/>
            </a:pPr>
            <a:endParaRPr lang="en-US" sz="1067" b="0" i="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1766632830"/>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ck Cover - Barrel Frame">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CA3669-0846-214B-8649-F378AD0C89C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bg1"/>
                </a:solidFill>
                <a:latin typeface="Palatino Linotype" panose="02040502050505030304" pitchFamily="18" charset="0"/>
              </a:defRPr>
            </a:lvl1pPr>
          </a:lstStyle>
          <a:p>
            <a:r>
              <a:rPr lang="en-US"/>
              <a:t>©2021 Girl Scouts of the USA. All Rights Reserved.  Not for public distribution.</a:t>
            </a:r>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228600" y="-577514"/>
            <a:ext cx="11734800" cy="577516"/>
          </a:xfrm>
          <a:prstGeom prst="rect">
            <a:avLst/>
          </a:prstGeom>
          <a:noFill/>
          <a:ln>
            <a:noFill/>
          </a:ln>
        </p:spPr>
        <p:txBody>
          <a:bodyPr vert="horz" wrap="square" lIns="91440" tIns="45720" rIns="91440" bIns="45720" rtlCol="0" anchor="ctr">
            <a:noAutofit/>
          </a:bodyPr>
          <a:lstStyle/>
          <a:p>
            <a:pPr algn="ctr"/>
            <a:r>
              <a:rPr lang="en-US" sz="2400" b="0" i="0">
                <a:solidFill>
                  <a:srgbClr val="808080"/>
                </a:solidFill>
                <a:latin typeface="Palatino Linotype" panose="02040502050505030304" pitchFamily="18" charset="0"/>
              </a:rPr>
              <a:t>Back Cover Slide - Barrel Frame</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1631C05C-37F7-1545-A20A-417445B77733}"/>
              </a:ext>
            </a:extLst>
          </p:cNvPr>
          <p:cNvSpPr>
            <a:spLocks noGrp="1"/>
          </p:cNvSpPr>
          <p:nvPr>
            <p:ph type="pic" sz="quarter" idx="21" hasCustomPrompt="1"/>
          </p:nvPr>
        </p:nvSpPr>
        <p:spPr>
          <a:xfrm>
            <a:off x="262467" y="260335"/>
            <a:ext cx="5630333" cy="6375367"/>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tx2"/>
          </a:solidFill>
        </p:spPr>
        <p:txBody>
          <a:bodyPr wrap="square" anchor="ctr">
            <a:noAutofit/>
          </a:bodyPr>
          <a:lstStyle>
            <a:lvl1pPr marL="0" indent="0" algn="ctr">
              <a:buNone/>
              <a:defRPr/>
            </a:lvl1pPr>
          </a:lstStyle>
          <a:p>
            <a:r>
              <a:rPr lang="en-US"/>
              <a:t>Click icon to add image</a:t>
            </a:r>
          </a:p>
        </p:txBody>
      </p:sp>
      <p:sp>
        <p:nvSpPr>
          <p:cNvPr id="19" name="Rectangle 18">
            <a:extLst>
              <a:ext uri="{FF2B5EF4-FFF2-40B4-BE49-F238E27FC236}">
                <a16:creationId xmlns:a16="http://schemas.microsoft.com/office/drawing/2014/main" id="{2814C37A-AF7A-BD42-986A-B062F0EB9B27}"/>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bg1"/>
              </a:solidFill>
              <a:latin typeface="Palatino Linotype" panose="02040502050505030304" pitchFamily="18" charset="0"/>
            </a:endParaRPr>
          </a:p>
        </p:txBody>
      </p:sp>
      <p:sp>
        <p:nvSpPr>
          <p:cNvPr id="20" name="Freeform 19">
            <a:extLst>
              <a:ext uri="{FF2B5EF4-FFF2-40B4-BE49-F238E27FC236}">
                <a16:creationId xmlns:a16="http://schemas.microsoft.com/office/drawing/2014/main" id="{10711BAE-31A7-9C44-AB58-6B085AE25F35}"/>
              </a:ext>
            </a:extLst>
          </p:cNvPr>
          <p:cNvSpPr/>
          <p:nvPr userDrawn="1"/>
        </p:nvSpPr>
        <p:spPr>
          <a:xfrm>
            <a:off x="6330551" y="257588"/>
            <a:ext cx="5629549" cy="2912465"/>
          </a:xfrm>
          <a:custGeom>
            <a:avLst/>
            <a:gdLst>
              <a:gd name="connsiteX0" fmla="*/ 2076354 w 4222162"/>
              <a:gd name="connsiteY0" fmla="*/ 0 h 2184349"/>
              <a:gd name="connsiteX1" fmla="*/ 4203551 w 4222162"/>
              <a:gd name="connsiteY1" fmla="*/ 675306 h 2184349"/>
              <a:gd name="connsiteX2" fmla="*/ 4222162 w 4222162"/>
              <a:gd name="connsiteY2" fmla="*/ 720145 h 2184349"/>
              <a:gd name="connsiteX3" fmla="*/ 4222162 w 4222162"/>
              <a:gd name="connsiteY3" fmla="*/ 805237 h 2184349"/>
              <a:gd name="connsiteX4" fmla="*/ 4222162 w 4222162"/>
              <a:gd name="connsiteY4" fmla="*/ 1337895 h 2184349"/>
              <a:gd name="connsiteX5" fmla="*/ 4222162 w 4222162"/>
              <a:gd name="connsiteY5" fmla="*/ 1418098 h 2184349"/>
              <a:gd name="connsiteX6" fmla="*/ 4222162 w 4222162"/>
              <a:gd name="connsiteY6" fmla="*/ 1422987 h 2184349"/>
              <a:gd name="connsiteX7" fmla="*/ 4222162 w 4222162"/>
              <a:gd name="connsiteY7" fmla="*/ 1503190 h 2184349"/>
              <a:gd name="connsiteX8" fmla="*/ 4222162 w 4222162"/>
              <a:gd name="connsiteY8" fmla="*/ 2035848 h 2184349"/>
              <a:gd name="connsiteX9" fmla="*/ 4222162 w 4222162"/>
              <a:gd name="connsiteY9" fmla="*/ 2120940 h 2184349"/>
              <a:gd name="connsiteX10" fmla="*/ 4158156 w 4222162"/>
              <a:gd name="connsiteY10" fmla="*/ 2184349 h 2184349"/>
              <a:gd name="connsiteX11" fmla="*/ 64007 w 4222162"/>
              <a:gd name="connsiteY11" fmla="*/ 2184349 h 2184349"/>
              <a:gd name="connsiteX12" fmla="*/ 0 w 4222162"/>
              <a:gd name="connsiteY12" fmla="*/ 2120940 h 2184349"/>
              <a:gd name="connsiteX13" fmla="*/ 0 w 4222162"/>
              <a:gd name="connsiteY13" fmla="*/ 2035848 h 2184349"/>
              <a:gd name="connsiteX14" fmla="*/ 0 w 4222162"/>
              <a:gd name="connsiteY14" fmla="*/ 1503190 h 2184349"/>
              <a:gd name="connsiteX15" fmla="*/ 0 w 4222162"/>
              <a:gd name="connsiteY15" fmla="*/ 1423440 h 2184349"/>
              <a:gd name="connsiteX16" fmla="*/ 0 w 4222162"/>
              <a:gd name="connsiteY16" fmla="*/ 1418098 h 2184349"/>
              <a:gd name="connsiteX17" fmla="*/ 0 w 4222162"/>
              <a:gd name="connsiteY17" fmla="*/ 1338348 h 2184349"/>
              <a:gd name="connsiteX18" fmla="*/ 0 w 4222162"/>
              <a:gd name="connsiteY18" fmla="*/ 805690 h 2184349"/>
              <a:gd name="connsiteX19" fmla="*/ 0 w 4222162"/>
              <a:gd name="connsiteY19" fmla="*/ 720598 h 2184349"/>
              <a:gd name="connsiteX20" fmla="*/ 18158 w 4222162"/>
              <a:gd name="connsiteY20" fmla="*/ 676212 h 2184349"/>
              <a:gd name="connsiteX21" fmla="*/ 2076354 w 4222162"/>
              <a:gd name="connsiteY21" fmla="*/ 0 h 21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2162" h="2184349">
                <a:moveTo>
                  <a:pt x="2076354" y="0"/>
                </a:moveTo>
                <a:cubicBezTo>
                  <a:pt x="3457715" y="0"/>
                  <a:pt x="4091425" y="563435"/>
                  <a:pt x="4203551" y="675306"/>
                </a:cubicBezTo>
                <a:cubicBezTo>
                  <a:pt x="4215353" y="687082"/>
                  <a:pt x="4222162" y="703387"/>
                  <a:pt x="4222162" y="720145"/>
                </a:cubicBezTo>
                <a:lnTo>
                  <a:pt x="4222162" y="805237"/>
                </a:lnTo>
                <a:lnTo>
                  <a:pt x="4222162" y="1337895"/>
                </a:lnTo>
                <a:lnTo>
                  <a:pt x="4222162" y="1418098"/>
                </a:lnTo>
                <a:lnTo>
                  <a:pt x="4222162" y="1422987"/>
                </a:lnTo>
                <a:lnTo>
                  <a:pt x="4222162" y="1503190"/>
                </a:lnTo>
                <a:lnTo>
                  <a:pt x="4222162" y="2035848"/>
                </a:lnTo>
                <a:lnTo>
                  <a:pt x="4222162" y="2120940"/>
                </a:lnTo>
                <a:cubicBezTo>
                  <a:pt x="4222162" y="2155815"/>
                  <a:pt x="4193564" y="2184349"/>
                  <a:pt x="4158156" y="2184349"/>
                </a:cubicBezTo>
                <a:lnTo>
                  <a:pt x="64007" y="2184349"/>
                </a:lnTo>
                <a:cubicBezTo>
                  <a:pt x="28599" y="2184349"/>
                  <a:pt x="0" y="2156268"/>
                  <a:pt x="0" y="2120940"/>
                </a:cubicBezTo>
                <a:lnTo>
                  <a:pt x="0" y="2035848"/>
                </a:lnTo>
                <a:lnTo>
                  <a:pt x="0" y="1503190"/>
                </a:lnTo>
                <a:lnTo>
                  <a:pt x="0" y="1423440"/>
                </a:lnTo>
                <a:lnTo>
                  <a:pt x="0" y="1418098"/>
                </a:lnTo>
                <a:lnTo>
                  <a:pt x="0" y="1338348"/>
                </a:lnTo>
                <a:lnTo>
                  <a:pt x="0" y="805690"/>
                </a:lnTo>
                <a:lnTo>
                  <a:pt x="0" y="720598"/>
                </a:lnTo>
                <a:cubicBezTo>
                  <a:pt x="0" y="703840"/>
                  <a:pt x="6355" y="687988"/>
                  <a:pt x="18158" y="676212"/>
                </a:cubicBezTo>
                <a:cubicBezTo>
                  <a:pt x="129375" y="563888"/>
                  <a:pt x="754914" y="0"/>
                  <a:pt x="2076354" y="0"/>
                </a:cubicBezTo>
                <a:close/>
              </a:path>
            </a:pathLst>
          </a:custGeom>
          <a:solidFill>
            <a:schemeClr val="accent1"/>
          </a:solidFill>
          <a:ln w="4539" cap="flat">
            <a:noFill/>
            <a:prstDash val="solid"/>
            <a:miter/>
          </a:ln>
        </p:spPr>
        <p:txBody>
          <a:bodyPr rtlCol="0" anchor="ctr"/>
          <a:lstStyle/>
          <a:p>
            <a:endParaRPr lang="en-US" sz="2400" b="0" i="0">
              <a:latin typeface="Palatino Linotype" panose="02040502050505030304" pitchFamily="18" charset="0"/>
            </a:endParaRPr>
          </a:p>
        </p:txBody>
      </p:sp>
      <p:sp>
        <p:nvSpPr>
          <p:cNvPr id="21" name="Rounded Rectangle 20">
            <a:extLst>
              <a:ext uri="{FF2B5EF4-FFF2-40B4-BE49-F238E27FC236}">
                <a16:creationId xmlns:a16="http://schemas.microsoft.com/office/drawing/2014/main" id="{8CCE84EA-616A-994B-B06D-A127CC6B2D0A}"/>
              </a:ext>
            </a:extLst>
          </p:cNvPr>
          <p:cNvSpPr/>
          <p:nvPr userDrawn="1"/>
        </p:nvSpPr>
        <p:spPr>
          <a:xfrm>
            <a:off x="6307667" y="3657600"/>
            <a:ext cx="5630333" cy="2971800"/>
          </a:xfrm>
          <a:prstGeom prst="roundRect">
            <a:avLst>
              <a:gd name="adj" fmla="val 4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alatino Linotype" panose="02040502050505030304" pitchFamily="18" charset="0"/>
            </a:endParaRPr>
          </a:p>
        </p:txBody>
      </p:sp>
      <p:sp>
        <p:nvSpPr>
          <p:cNvPr id="23" name="Text Placeholder 46">
            <a:extLst>
              <a:ext uri="{FF2B5EF4-FFF2-40B4-BE49-F238E27FC236}">
                <a16:creationId xmlns:a16="http://schemas.microsoft.com/office/drawing/2014/main" id="{C9EFC6DB-3ABB-2A4A-B725-1FC737B678E1}"/>
              </a:ext>
            </a:extLst>
          </p:cNvPr>
          <p:cNvSpPr>
            <a:spLocks noGrp="1"/>
          </p:cNvSpPr>
          <p:nvPr>
            <p:ph type="body" sz="quarter" idx="15" hasCustomPrompt="1"/>
          </p:nvPr>
        </p:nvSpPr>
        <p:spPr>
          <a:xfrm>
            <a:off x="6318811" y="5036620"/>
            <a:ext cx="5638800" cy="1123952"/>
          </a:xfrm>
        </p:spPr>
        <p:txBody>
          <a:bodyPr lIns="0" anchor="t">
            <a:no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400" b="0" i="0">
                <a:solidFill>
                  <a:schemeClr val="tx1"/>
                </a:solidFill>
                <a:latin typeface="Palatino Linotype" panose="02040502050505030304"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B595E830-3BF9-C440-8FC6-267750525889}"/>
              </a:ext>
            </a:extLst>
          </p:cNvPr>
          <p:cNvSpPr>
            <a:spLocks noGrp="1"/>
          </p:cNvSpPr>
          <p:nvPr>
            <p:ph type="title" hasCustomPrompt="1"/>
          </p:nvPr>
        </p:nvSpPr>
        <p:spPr>
          <a:xfrm>
            <a:off x="6318813" y="4106475"/>
            <a:ext cx="5650375" cy="920003"/>
          </a:xfrm>
        </p:spPr>
        <p:txBody>
          <a:bodyPr lIns="0" anchor="b"/>
          <a:lstStyle>
            <a:lvl1pPr algn="ctr">
              <a:defRPr sz="4267" b="0" i="0">
                <a:solidFill>
                  <a:schemeClr val="tx1"/>
                </a:solidFill>
                <a:latin typeface="Palatino Linotype" panose="02040502050505030304" pitchFamily="18" charset="0"/>
              </a:defRPr>
            </a:lvl1pPr>
          </a:lstStyle>
          <a:p>
            <a:r>
              <a:rPr lang="en-US"/>
              <a:t>Thank You</a:t>
            </a:r>
          </a:p>
        </p:txBody>
      </p:sp>
      <p:sp>
        <p:nvSpPr>
          <p:cNvPr id="15" name="TextBox 14">
            <a:extLst>
              <a:ext uri="{FF2B5EF4-FFF2-40B4-BE49-F238E27FC236}">
                <a16:creationId xmlns:a16="http://schemas.microsoft.com/office/drawing/2014/main" id="{DD66FBB7-64D6-6A40-9BA8-D2D1C782F8E8}"/>
              </a:ext>
            </a:extLst>
          </p:cNvPr>
          <p:cNvSpPr txBox="1"/>
          <p:nvPr userDrawn="1"/>
        </p:nvSpPr>
        <p:spPr>
          <a:xfrm>
            <a:off x="12192001" y="-2"/>
            <a:ext cx="3326969" cy="7616859"/>
          </a:xfrm>
          <a:prstGeom prst="rect">
            <a:avLst/>
          </a:prstGeom>
          <a:noFill/>
          <a:ln>
            <a:noFill/>
          </a:ln>
        </p:spPr>
        <p:txBody>
          <a:bodyPr vert="horz" wrap="square" lIns="91440" tIns="45720" rIns="91440" bIns="45720" rtlCol="0" anchor="t">
            <a:noAutofit/>
          </a:bodyPr>
          <a:lstStyle/>
          <a:p>
            <a:pPr algn="l"/>
            <a:r>
              <a:rPr lang="en-US" sz="1333" b="0" i="0">
                <a:solidFill>
                  <a:srgbClr val="808080"/>
                </a:solidFill>
                <a:latin typeface="Palatino Linotype" panose="02040502050505030304" pitchFamily="18" charset="0"/>
              </a:rPr>
              <a:t>Editable Slide Elements:</a:t>
            </a:r>
            <a:endParaRPr lang="en-US" sz="1067" b="0" i="0">
              <a:solidFill>
                <a:srgbClr val="808080"/>
              </a:solidFill>
              <a:latin typeface="Palatino Linotype" panose="02040502050505030304"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FF0000"/>
                </a:solidFill>
                <a:effectLst/>
                <a:uLnTx/>
                <a:uFillTx/>
                <a:latin typeface="Palatino Linotype" panose="02040502050505030304" pitchFamily="18" charset="0"/>
                <a:ea typeface="+mn-ea"/>
                <a:cs typeface="+mn-cs"/>
              </a:rPr>
              <a:t>GSUSA Movement Logo</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0" i="0" u="none" strike="noStrike" kern="1200" cap="none" spc="0" normalizeH="0" baseline="0" noProof="0">
                <a:ln>
                  <a:noFill/>
                </a:ln>
                <a:solidFill>
                  <a:srgbClr val="FF0000"/>
                </a:solidFill>
                <a:effectLst/>
                <a:uLnTx/>
                <a:uFillTx/>
                <a:latin typeface="Palatino Linotype" panose="02040502050505030304" pitchFamily="18" charset="0"/>
                <a:ea typeface="+mn-ea"/>
                <a:cs typeface="+mn-cs"/>
              </a:rPr>
              <a:t>Service mark inclusion. Councils: You must replace the Movement service mark with your council service mark in the front and back cover slides.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33" b="0" i="0" u="none" strike="noStrike" kern="1200" cap="none" spc="0" normalizeH="0" baseline="0" noProof="0">
                <a:ln>
                  <a:noFill/>
                </a:ln>
                <a:solidFill>
                  <a:srgbClr val="FF0000"/>
                </a:solidFill>
                <a:effectLst/>
                <a:uLnTx/>
                <a:uFillTx/>
                <a:latin typeface="Palatino Linotype" panose="02040502050505030304" pitchFamily="18" charset="0"/>
                <a:ea typeface="+mn-ea"/>
                <a:cs typeface="+mn-cs"/>
              </a:rPr>
              <a:t>Make sure the the Movement Service mark or Council Lockup is in </a:t>
            </a:r>
            <a:r>
              <a:rPr kumimoji="0" lang="en-US" sz="1333"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BLACK AND GREEN</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Left-side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Palatino Linotype" panose="02040502050505030304" pitchFamily="18" charset="0"/>
              </a:rPr>
              <a:t>Barrel image holder.</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Palatino Linotype" panose="02040502050505030304" pitchFamily="18" charset="0"/>
              </a:rPr>
              <a:t>Click icon in the middle of holder to add image. </a:t>
            </a:r>
          </a:p>
          <a:p>
            <a:pPr marL="259074" marR="0" lvl="0" indent="-13715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67" b="0" i="0">
                <a:solidFill>
                  <a:srgbClr val="808080"/>
                </a:solidFill>
                <a:latin typeface="Palatino Linotype" panose="02040502050505030304" pitchFamily="18" charset="0"/>
              </a:rPr>
              <a:t>Use crop tool to fit image to shape.</a:t>
            </a:r>
          </a:p>
          <a:p>
            <a:pPr marL="121917" indent="0" algn="l">
              <a:buFont typeface="Arial" panose="020B0604020202020204" pitchFamily="34" charset="0"/>
              <a:buNone/>
            </a:pPr>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Right-side Salutation</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 </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Regular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32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Center</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Bottom</a:t>
            </a:r>
          </a:p>
          <a:p>
            <a:pPr algn="l"/>
            <a:endParaRPr lang="en-US" sz="1067" b="0" i="0">
              <a:solidFill>
                <a:srgbClr val="808080"/>
              </a:solidFill>
              <a:latin typeface="Palatino Linotype" panose="02040502050505030304" pitchFamily="18" charset="0"/>
            </a:endParaRPr>
          </a:p>
          <a:p>
            <a:pPr algn="l"/>
            <a:r>
              <a:rPr lang="en-US" sz="1067" b="0" i="0">
                <a:solidFill>
                  <a:srgbClr val="808080"/>
                </a:solidFill>
                <a:latin typeface="Palatino Linotype" panose="02040502050505030304" pitchFamily="18" charset="0"/>
              </a:rPr>
              <a:t>Right-side Presenter Info</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Font: Palatino </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Weight: Regular</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Color: Black</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Size: 10.5 pts</a:t>
            </a:r>
          </a:p>
          <a:p>
            <a:pPr marL="259074" indent="-137157" algn="l">
              <a:buFont typeface="Arial" panose="020B0604020202020204" pitchFamily="34" charset="0"/>
              <a:buChar char="•"/>
            </a:pPr>
            <a:r>
              <a:rPr lang="en-US" sz="1067" b="0" i="0">
                <a:solidFill>
                  <a:srgbClr val="808080"/>
                </a:solidFill>
                <a:latin typeface="Palatino Linotype" panose="02040502050505030304" pitchFamily="18" charset="0"/>
              </a:rPr>
              <a:t>Alignment</a:t>
            </a:r>
          </a:p>
          <a:p>
            <a:pPr marL="716251" lvl="1" indent="-137157" algn="l">
              <a:buFont typeface="Arial" panose="020B0604020202020204" pitchFamily="34" charset="0"/>
              <a:buChar char="•"/>
            </a:pPr>
            <a:r>
              <a:rPr lang="en-US" sz="1067" b="0" i="0" err="1">
                <a:solidFill>
                  <a:srgbClr val="808080"/>
                </a:solidFill>
                <a:latin typeface="Palatino Linotype" panose="02040502050505030304" pitchFamily="18" charset="0"/>
              </a:rPr>
              <a:t>Horiz</a:t>
            </a:r>
            <a:r>
              <a:rPr lang="en-US" sz="1067" b="0" i="0">
                <a:solidFill>
                  <a:srgbClr val="808080"/>
                </a:solidFill>
                <a:latin typeface="Palatino Linotype" panose="02040502050505030304" pitchFamily="18" charset="0"/>
              </a:rPr>
              <a:t>.: Center</a:t>
            </a:r>
          </a:p>
          <a:p>
            <a:pPr marL="716251" lvl="1" indent="-137157" algn="l">
              <a:buFont typeface="Arial" panose="020B0604020202020204" pitchFamily="34" charset="0"/>
              <a:buChar char="•"/>
            </a:pPr>
            <a:r>
              <a:rPr lang="en-US" sz="1067" b="0" i="0">
                <a:solidFill>
                  <a:srgbClr val="808080"/>
                </a:solidFill>
                <a:latin typeface="Palatino Linotype" panose="02040502050505030304" pitchFamily="18" charset="0"/>
              </a:rPr>
              <a:t>Vert.: Middle</a:t>
            </a:r>
          </a:p>
          <a:p>
            <a:pPr marL="716251" lvl="1" indent="-137157" algn="l">
              <a:buFont typeface="Arial" panose="020B0604020202020204" pitchFamily="34" charset="0"/>
              <a:buChar char="•"/>
            </a:pPr>
            <a:endParaRPr lang="en-US" sz="1067" b="0" i="0">
              <a:solidFill>
                <a:srgbClr val="808080"/>
              </a:solidFill>
              <a:latin typeface="Palatino Linotype" panose="02040502050505030304" pitchFamily="18" charset="0"/>
            </a:endParaRPr>
          </a:p>
        </p:txBody>
      </p:sp>
    </p:spTree>
    <p:extLst>
      <p:ext uri="{BB962C8B-B14F-4D97-AF65-F5344CB8AC3E}">
        <p14:creationId xmlns:p14="http://schemas.microsoft.com/office/powerpoint/2010/main" val="302121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BF8F-0B42-4199-9D9E-F5C3478E3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1D182-FCDB-4618-915B-39491EC44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240C3-5C76-444A-86A7-6C6E0D56DC94}"/>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5" name="Footer Placeholder 4">
            <a:extLst>
              <a:ext uri="{FF2B5EF4-FFF2-40B4-BE49-F238E27FC236}">
                <a16:creationId xmlns:a16="http://schemas.microsoft.com/office/drawing/2014/main" id="{241D5D66-147A-4281-84B8-D01F67540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38DB7-B5A1-48DE-BD70-95C1B751B234}"/>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35275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005C-D4BD-4F4D-A23C-6D535087CC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D1F5DD-5ECF-4874-B529-E6F7D22FC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311C72-567B-42CA-9A18-7FA76CF09776}"/>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5" name="Footer Placeholder 4">
            <a:extLst>
              <a:ext uri="{FF2B5EF4-FFF2-40B4-BE49-F238E27FC236}">
                <a16:creationId xmlns:a16="http://schemas.microsoft.com/office/drawing/2014/main" id="{AFCA4CAE-5E6E-4E73-B9E8-797590B73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45911-CA92-4803-AA65-1EA081B64EEC}"/>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204748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34AD-C6BD-41D4-A814-A2A6CD4C6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FD883D-B325-4CB0-9B66-187F95B29A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D02AD-84F1-4554-89A0-74F4740940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0E988-86EC-4ADF-AEAB-6A26C5ACCC2E}"/>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6" name="Footer Placeholder 5">
            <a:extLst>
              <a:ext uri="{FF2B5EF4-FFF2-40B4-BE49-F238E27FC236}">
                <a16:creationId xmlns:a16="http://schemas.microsoft.com/office/drawing/2014/main" id="{35D3BEB8-50D1-4679-B8F9-F7238EEAC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AD316-5E74-446A-9C5B-5DC4EC4FEDA7}"/>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102978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266E-0218-469C-A9A2-6015B2F49A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0D923F-2A02-4291-8233-9A6C5426D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E10123-E51C-4323-BBEC-891CB578F1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DB6EB-7785-4355-BD32-3F04A3338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760F7-52CD-4B0F-8369-C379FBC0CD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3E77C0-13C8-444E-B763-BE8E7BD9BED3}"/>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8" name="Footer Placeholder 7">
            <a:extLst>
              <a:ext uri="{FF2B5EF4-FFF2-40B4-BE49-F238E27FC236}">
                <a16:creationId xmlns:a16="http://schemas.microsoft.com/office/drawing/2014/main" id="{14EC2BC4-3067-4237-8F30-6EB60CDC1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D392F7-BF0A-4A07-87DC-D012C350313B}"/>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364761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BA64-1CF0-4561-A871-C7F5C70332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D846A4-688F-4BE2-8796-8CBA83C0A9F1}"/>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4" name="Footer Placeholder 3">
            <a:extLst>
              <a:ext uri="{FF2B5EF4-FFF2-40B4-BE49-F238E27FC236}">
                <a16:creationId xmlns:a16="http://schemas.microsoft.com/office/drawing/2014/main" id="{3C1EB88F-FA23-4BC1-871E-84DF402589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7AA56-9374-4D9F-B82D-414DAB76F006}"/>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122215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B32C7-447B-4AFC-BAC3-398708334C22}"/>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3" name="Footer Placeholder 2">
            <a:extLst>
              <a:ext uri="{FF2B5EF4-FFF2-40B4-BE49-F238E27FC236}">
                <a16:creationId xmlns:a16="http://schemas.microsoft.com/office/drawing/2014/main" id="{0EE76DF9-082B-42D3-9DAF-B03EE30010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19112E-9DDB-45FC-8D26-D9D3D1E5DD29}"/>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97917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81EC-6845-4D80-8948-817C59525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A83B16-D05B-47AA-860C-FC9132642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932153-1EF6-414D-9C0F-1E74EE2CD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0733A-4593-4B45-A678-5F66E53523D2}"/>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6" name="Footer Placeholder 5">
            <a:extLst>
              <a:ext uri="{FF2B5EF4-FFF2-40B4-BE49-F238E27FC236}">
                <a16:creationId xmlns:a16="http://schemas.microsoft.com/office/drawing/2014/main" id="{93FE5C11-1F3B-4A66-A464-09C482C7B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94D27-7B85-4801-BFF4-E53738B1F1E9}"/>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349820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122D-EF3A-44D4-B3E4-66083651A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0B01DE-07D0-45AA-96AE-55A8463BB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7280F0-7004-45A9-B1AB-1E7BE2639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45B990-FA93-4DE6-96C3-0054C7766134}"/>
              </a:ext>
            </a:extLst>
          </p:cNvPr>
          <p:cNvSpPr>
            <a:spLocks noGrp="1"/>
          </p:cNvSpPr>
          <p:nvPr>
            <p:ph type="dt" sz="half" idx="10"/>
          </p:nvPr>
        </p:nvSpPr>
        <p:spPr/>
        <p:txBody>
          <a:bodyPr/>
          <a:lstStyle/>
          <a:p>
            <a:fld id="{A96E8DD7-C89B-4FB4-97CE-8EBA819F0C5E}" type="datetimeFigureOut">
              <a:rPr lang="en-US" smtClean="0"/>
              <a:t>9/6/2024</a:t>
            </a:fld>
            <a:endParaRPr lang="en-US"/>
          </a:p>
        </p:txBody>
      </p:sp>
      <p:sp>
        <p:nvSpPr>
          <p:cNvPr id="6" name="Footer Placeholder 5">
            <a:extLst>
              <a:ext uri="{FF2B5EF4-FFF2-40B4-BE49-F238E27FC236}">
                <a16:creationId xmlns:a16="http://schemas.microsoft.com/office/drawing/2014/main" id="{2824A1DC-FBC0-461E-9A36-9405B6C1E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DA623-D2DA-4064-9213-16B01FEBCB7B}"/>
              </a:ext>
            </a:extLst>
          </p:cNvPr>
          <p:cNvSpPr>
            <a:spLocks noGrp="1"/>
          </p:cNvSpPr>
          <p:nvPr>
            <p:ph type="sldNum" sz="quarter" idx="12"/>
          </p:nvPr>
        </p:nvSpPr>
        <p:spPr/>
        <p:txBody>
          <a:bodyPr/>
          <a:lstStyle/>
          <a:p>
            <a:fld id="{E8E1E806-FEF1-45C4-9913-24F50BDD6355}" type="slidenum">
              <a:rPr lang="en-US" smtClean="0"/>
              <a:t>‹#›</a:t>
            </a:fld>
            <a:endParaRPr lang="en-US"/>
          </a:p>
        </p:txBody>
      </p:sp>
    </p:spTree>
    <p:extLst>
      <p:ext uri="{BB962C8B-B14F-4D97-AF65-F5344CB8AC3E}">
        <p14:creationId xmlns:p14="http://schemas.microsoft.com/office/powerpoint/2010/main" val="361717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0435F3-A41A-42F5-9A6A-90E03B771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84B279-1DB9-4204-8F70-5B8492A38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1A6F9-E1C2-44EA-BA7B-68D7EE4B12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E8DD7-C89B-4FB4-97CE-8EBA819F0C5E}" type="datetimeFigureOut">
              <a:rPr lang="en-US" smtClean="0"/>
              <a:t>9/6/2024</a:t>
            </a:fld>
            <a:endParaRPr lang="en-US"/>
          </a:p>
        </p:txBody>
      </p:sp>
      <p:sp>
        <p:nvSpPr>
          <p:cNvPr id="5" name="Footer Placeholder 4">
            <a:extLst>
              <a:ext uri="{FF2B5EF4-FFF2-40B4-BE49-F238E27FC236}">
                <a16:creationId xmlns:a16="http://schemas.microsoft.com/office/drawing/2014/main" id="{7CEA0501-D65E-4874-A9C4-C4C4936EE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D35429-F0CF-400F-9536-26076E4FB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1E806-FEF1-45C4-9913-24F50BDD6355}" type="slidenum">
              <a:rPr lang="en-US" smtClean="0"/>
              <a:t>‹#›</a:t>
            </a:fld>
            <a:endParaRPr lang="en-US"/>
          </a:p>
        </p:txBody>
      </p:sp>
    </p:spTree>
    <p:extLst>
      <p:ext uri="{BB962C8B-B14F-4D97-AF65-F5344CB8AC3E}">
        <p14:creationId xmlns:p14="http://schemas.microsoft.com/office/powerpoint/2010/main" val="277664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hyperlink" Target="http://www.girlscoutsl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person, bin&#10;&#10;Description automatically generated">
            <a:extLst>
              <a:ext uri="{FF2B5EF4-FFF2-40B4-BE49-F238E27FC236}">
                <a16:creationId xmlns:a16="http://schemas.microsoft.com/office/drawing/2014/main" id="{2153ECF2-548F-4C24-BC24-60D3D593D791}"/>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0867" r="20867"/>
          <a:stretch>
            <a:fillRect/>
          </a:stretch>
        </p:blipFill>
        <p:spPr/>
      </p:pic>
      <p:sp>
        <p:nvSpPr>
          <p:cNvPr id="7" name="Title 6">
            <a:extLst>
              <a:ext uri="{FF2B5EF4-FFF2-40B4-BE49-F238E27FC236}">
                <a16:creationId xmlns:a16="http://schemas.microsoft.com/office/drawing/2014/main" id="{EAEFDA24-ECE1-324E-96CF-F2A3E0037A40}"/>
              </a:ext>
            </a:extLst>
          </p:cNvPr>
          <p:cNvSpPr>
            <a:spLocks noGrp="1"/>
          </p:cNvSpPr>
          <p:nvPr>
            <p:ph type="title"/>
          </p:nvPr>
        </p:nvSpPr>
        <p:spPr>
          <a:xfrm>
            <a:off x="246929" y="3495225"/>
            <a:ext cx="5638800" cy="1518391"/>
          </a:xfrm>
        </p:spPr>
        <p:txBody>
          <a:bodyPr>
            <a:normAutofit/>
          </a:bodyPr>
          <a:lstStyle/>
          <a:p>
            <a:r>
              <a:rPr lang="en-US" b="1" dirty="0">
                <a:solidFill>
                  <a:schemeClr val="bg2"/>
                </a:solidFill>
                <a:latin typeface="Girl Scout Text Medium" panose="02020003000000000000" pitchFamily="18" charset="0"/>
              </a:rPr>
              <a:t>Girl Scout </a:t>
            </a:r>
            <a:r>
              <a:rPr lang="en-US" b="1" dirty="0" err="1">
                <a:solidFill>
                  <a:schemeClr val="bg2"/>
                </a:solidFill>
                <a:latin typeface="Girl Scout Text Medium" panose="02020003000000000000" pitchFamily="18" charset="0"/>
              </a:rPr>
              <a:t>Juliettes</a:t>
            </a:r>
            <a:r>
              <a:rPr lang="en-US" b="1" dirty="0">
                <a:solidFill>
                  <a:schemeClr val="bg2"/>
                </a:solidFill>
                <a:latin typeface="Girl Scout Text Medium" panose="02020003000000000000" pitchFamily="18" charset="0"/>
              </a:rPr>
              <a:t>/IRMs</a:t>
            </a:r>
            <a:br>
              <a:rPr lang="en-US" dirty="0"/>
            </a:br>
            <a:r>
              <a:rPr lang="en-US" sz="1600" dirty="0"/>
              <a:t>(Individually Registered Members)</a:t>
            </a:r>
            <a:endParaRPr lang="en-US" dirty="0"/>
          </a:p>
        </p:txBody>
      </p:sp>
      <p:sp>
        <p:nvSpPr>
          <p:cNvPr id="18" name="TextBox 17">
            <a:extLst>
              <a:ext uri="{FF2B5EF4-FFF2-40B4-BE49-F238E27FC236}">
                <a16:creationId xmlns:a16="http://schemas.microsoft.com/office/drawing/2014/main" id="{52F216C9-4413-634F-9720-729BC79F0798}"/>
              </a:ext>
            </a:extLst>
          </p:cNvPr>
          <p:cNvSpPr txBox="1"/>
          <p:nvPr/>
        </p:nvSpPr>
        <p:spPr>
          <a:xfrm>
            <a:off x="-182179" y="2102069"/>
            <a:ext cx="0" cy="0"/>
          </a:xfrm>
          <a:prstGeom prst="rect">
            <a:avLst/>
          </a:prstGeom>
          <a:noFill/>
          <a:ln>
            <a:noFill/>
          </a:ln>
        </p:spPr>
        <p:txBody>
          <a:bodyPr vert="horz" wrap="none" lIns="121920" tIns="60960" rIns="121920" bIns="60960" rtlCol="0" anchor="ctr">
            <a:noAutofit/>
          </a:bodyPr>
          <a:lstStyle/>
          <a:p>
            <a:pPr algn="l"/>
            <a:endParaRPr lang="en-US" sz="2400">
              <a:latin typeface="Palatino Linotype" panose="02040502050505030304" pitchFamily="18" charset="0"/>
            </a:endParaRPr>
          </a:p>
        </p:txBody>
      </p:sp>
      <p:sp>
        <p:nvSpPr>
          <p:cNvPr id="5" name="TextBox 4">
            <a:extLst>
              <a:ext uri="{FF2B5EF4-FFF2-40B4-BE49-F238E27FC236}">
                <a16:creationId xmlns:a16="http://schemas.microsoft.com/office/drawing/2014/main" id="{79194553-19D3-4225-89E2-C12161F39D78}"/>
              </a:ext>
            </a:extLst>
          </p:cNvPr>
          <p:cNvSpPr txBox="1"/>
          <p:nvPr/>
        </p:nvSpPr>
        <p:spPr>
          <a:xfrm>
            <a:off x="599440" y="5038654"/>
            <a:ext cx="4861560" cy="492443"/>
          </a:xfrm>
          <a:prstGeom prst="rect">
            <a:avLst/>
          </a:prstGeom>
          <a:noFill/>
          <a:ln>
            <a:noFill/>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spAutoFit/>
          </a:bodyPr>
          <a:lstStyle/>
          <a:p>
            <a:pPr algn="ctr"/>
            <a:r>
              <a:rPr lang="en-US" sz="2400" dirty="0">
                <a:latin typeface="Palatino Linotype"/>
              </a:rPr>
              <a:t>Fall Product + Cookie Programs</a:t>
            </a:r>
          </a:p>
        </p:txBody>
      </p:sp>
      <p:pic>
        <p:nvPicPr>
          <p:cNvPr id="8" name="Picture 2">
            <a:extLst>
              <a:ext uri="{FF2B5EF4-FFF2-40B4-BE49-F238E27FC236}">
                <a16:creationId xmlns:a16="http://schemas.microsoft.com/office/drawing/2014/main" id="{C1F9BB7B-F05C-41F6-829B-46A828808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467397"/>
            <a:ext cx="3905971" cy="14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2570315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10</a:t>
            </a:fld>
            <a:endParaRPr lang="en-US" dirty="0"/>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Title 1">
            <a:extLst>
              <a:ext uri="{FF2B5EF4-FFF2-40B4-BE49-F238E27FC236}">
                <a16:creationId xmlns:a16="http://schemas.microsoft.com/office/drawing/2014/main" id="{5AC286A0-E4E4-481F-936F-B49911D63BEE}"/>
              </a:ext>
            </a:extLst>
          </p:cNvPr>
          <p:cNvSpPr>
            <a:spLocks noGrp="1"/>
          </p:cNvSpPr>
          <p:nvPr>
            <p:ph type="title"/>
          </p:nvPr>
        </p:nvSpPr>
        <p:spPr>
          <a:xfrm>
            <a:off x="239713" y="342900"/>
            <a:ext cx="11734800" cy="766763"/>
          </a:xfrm>
        </p:spPr>
        <p:txBody>
          <a:bodyPr>
            <a:noAutofit/>
          </a:bodyPr>
          <a:lstStyle/>
          <a:p>
            <a:r>
              <a:rPr lang="en-US" b="1" dirty="0">
                <a:ln w="22225">
                  <a:solidFill>
                    <a:srgbClr val="00B050"/>
                  </a:solidFill>
                  <a:prstDash val="solid"/>
                </a:ln>
                <a:solidFill>
                  <a:schemeClr val="accent1"/>
                </a:solidFill>
              </a:rPr>
              <a:t>When to sell Girl Scout products</a:t>
            </a:r>
          </a:p>
        </p:txBody>
      </p:sp>
      <p:sp>
        <p:nvSpPr>
          <p:cNvPr id="6" name="Content Placeholder 2">
            <a:extLst>
              <a:ext uri="{FF2B5EF4-FFF2-40B4-BE49-F238E27FC236}">
                <a16:creationId xmlns:a16="http://schemas.microsoft.com/office/drawing/2014/main" id="{303D6B81-9FE5-491A-8783-FB4251FC0D0F}"/>
              </a:ext>
            </a:extLst>
          </p:cNvPr>
          <p:cNvSpPr txBox="1">
            <a:spLocks/>
          </p:cNvSpPr>
          <p:nvPr/>
        </p:nvSpPr>
        <p:spPr>
          <a:xfrm>
            <a:off x="838200" y="125333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Sales of Girl Scout products may only take place within the </a:t>
            </a:r>
            <a:r>
              <a:rPr lang="en-US" dirty="0">
                <a:solidFill>
                  <a:srgbClr val="00B050"/>
                </a:solidFill>
                <a:latin typeface="Palatino Linotype" panose="02040502050505030304" pitchFamily="18" charset="0"/>
              </a:rPr>
              <a:t>published dates </a:t>
            </a:r>
            <a:r>
              <a:rPr lang="en-US" dirty="0">
                <a:latin typeface="Palatino Linotype" panose="02040502050505030304" pitchFamily="18" charset="0"/>
              </a:rPr>
              <a:t>of the program.</a:t>
            </a:r>
          </a:p>
          <a:p>
            <a:r>
              <a:rPr lang="en-US" dirty="0">
                <a:latin typeface="Palatino Linotype" panose="02040502050505030304" pitchFamily="18" charset="0"/>
              </a:rPr>
              <a:t>NO orders are allowed to be taken or sales made prior to the published product program start date. </a:t>
            </a:r>
          </a:p>
          <a:p>
            <a:r>
              <a:rPr lang="en-US" dirty="0">
                <a:solidFill>
                  <a:srgbClr val="00B050"/>
                </a:solidFill>
                <a:latin typeface="Palatino Linotype" panose="02040502050505030304" pitchFamily="18" charset="0"/>
              </a:rPr>
              <a:t>NO sales are allowed after </a:t>
            </a:r>
            <a:r>
              <a:rPr lang="en-US" dirty="0">
                <a:latin typeface="Palatino Linotype" panose="02040502050505030304" pitchFamily="18" charset="0"/>
              </a:rPr>
              <a:t>a product program ends. </a:t>
            </a:r>
            <a:endParaRPr lang="en-US" sz="3200" dirty="0">
              <a:latin typeface="Palatino Linotype" panose="02040502050505030304" pitchFamily="18" charset="0"/>
            </a:endParaRPr>
          </a:p>
        </p:txBody>
      </p:sp>
    </p:spTree>
    <p:extLst>
      <p:ext uri="{BB962C8B-B14F-4D97-AF65-F5344CB8AC3E}">
        <p14:creationId xmlns:p14="http://schemas.microsoft.com/office/powerpoint/2010/main" val="9707017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11</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a:xfrm>
            <a:off x="457200" y="297625"/>
            <a:ext cx="11734800" cy="766823"/>
          </a:xfrm>
        </p:spPr>
        <p:txBody>
          <a:bodyPr>
            <a:normAutofit/>
          </a:bodyPr>
          <a:lstStyle/>
          <a:p>
            <a:r>
              <a:rPr lang="en-US" b="1" dirty="0">
                <a:ln w="22225">
                  <a:solidFill>
                    <a:srgbClr val="00B050"/>
                  </a:solidFill>
                  <a:prstDash val="solid"/>
                </a:ln>
                <a:solidFill>
                  <a:schemeClr val="accent1"/>
                </a:solidFill>
              </a:rPr>
              <a:t>Internet marketing</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52DD17AC-59D5-4B0E-89B6-955393C4B4B7}"/>
              </a:ext>
            </a:extLst>
          </p:cNvPr>
          <p:cNvSpPr txBox="1">
            <a:spLocks/>
          </p:cNvSpPr>
          <p:nvPr/>
        </p:nvSpPr>
        <p:spPr>
          <a:xfrm>
            <a:off x="838200" y="1506583"/>
            <a:ext cx="10515600" cy="46703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dirty="0">
                <a:latin typeface="Palatino Linotype" panose="02040502050505030304" pitchFamily="18" charset="0"/>
              </a:rPr>
              <a:t>Girl Scouts may use </a:t>
            </a:r>
            <a:r>
              <a:rPr lang="en-US" dirty="0">
                <a:solidFill>
                  <a:srgbClr val="00B050"/>
                </a:solidFill>
                <a:latin typeface="Palatino Linotype" panose="02040502050505030304" pitchFamily="18" charset="0"/>
              </a:rPr>
              <a:t>age-appropriate Internet tools.</a:t>
            </a:r>
            <a:endParaRPr lang="en-US" dirty="0">
              <a:latin typeface="Palatino Linotype" panose="02040502050505030304" pitchFamily="18" charset="0"/>
            </a:endParaRPr>
          </a:p>
          <a:p>
            <a:pPr>
              <a:buClr>
                <a:schemeClr val="tx1"/>
              </a:buClr>
            </a:pPr>
            <a:r>
              <a:rPr lang="en-US" dirty="0">
                <a:solidFill>
                  <a:srgbClr val="00B050"/>
                </a:solidFill>
                <a:latin typeface="Palatino Linotype" panose="02040502050505030304" pitchFamily="18" charset="0"/>
              </a:rPr>
              <a:t>Online social networking sites </a:t>
            </a:r>
            <a:r>
              <a:rPr lang="en-US" dirty="0">
                <a:latin typeface="Palatino Linotype" panose="02040502050505030304" pitchFamily="18" charset="0"/>
              </a:rPr>
              <a:t>are allowed: </a:t>
            </a:r>
          </a:p>
          <a:p>
            <a:pPr lvl="1"/>
            <a:r>
              <a:rPr lang="en-US" b="1" dirty="0">
                <a:latin typeface="Palatino Linotype" panose="02040502050505030304" pitchFamily="18" charset="0"/>
              </a:rPr>
              <a:t>Fall Product Program: </a:t>
            </a:r>
            <a:r>
              <a:rPr lang="en-US" dirty="0">
                <a:solidFill>
                  <a:srgbClr val="00B050"/>
                </a:solidFill>
                <a:latin typeface="Palatino Linotype" panose="02040502050505030304" pitchFamily="18" charset="0"/>
              </a:rPr>
              <a:t>Private social media account </a:t>
            </a:r>
            <a:r>
              <a:rPr lang="en-US" dirty="0">
                <a:latin typeface="Palatino Linotype" panose="02040502050505030304" pitchFamily="18" charset="0"/>
              </a:rPr>
              <a:t>to people the girl personally knows. </a:t>
            </a:r>
          </a:p>
          <a:p>
            <a:pPr lvl="1"/>
            <a:r>
              <a:rPr lang="en-US" b="1" dirty="0">
                <a:latin typeface="Palatino Linotype" panose="02040502050505030304" pitchFamily="18" charset="0"/>
              </a:rPr>
              <a:t>Cookie Program: </a:t>
            </a:r>
            <a:r>
              <a:rPr lang="en-US" dirty="0">
                <a:latin typeface="Palatino Linotype" panose="02040502050505030304" pitchFamily="18" charset="0"/>
              </a:rPr>
              <a:t>Posts on a </a:t>
            </a:r>
            <a:r>
              <a:rPr lang="en-US" dirty="0">
                <a:solidFill>
                  <a:srgbClr val="00B050"/>
                </a:solidFill>
                <a:latin typeface="Palatino Linotype" panose="02040502050505030304" pitchFamily="18" charset="0"/>
              </a:rPr>
              <a:t>public social media account </a:t>
            </a:r>
            <a:r>
              <a:rPr lang="en-US" dirty="0">
                <a:latin typeface="Palatino Linotype" panose="02040502050505030304" pitchFamily="18" charset="0"/>
              </a:rPr>
              <a:t>are permitted</a:t>
            </a:r>
          </a:p>
          <a:p>
            <a:pPr>
              <a:buClr>
                <a:schemeClr val="tx1"/>
              </a:buClr>
            </a:pPr>
            <a:r>
              <a:rPr lang="en-US" dirty="0">
                <a:solidFill>
                  <a:srgbClr val="00B050"/>
                </a:solidFill>
                <a:latin typeface="Palatino Linotype" panose="02040502050505030304" pitchFamily="18" charset="0"/>
              </a:rPr>
              <a:t>M2OS</a:t>
            </a:r>
            <a:endParaRPr lang="en-US" dirty="0">
              <a:latin typeface="Palatino Linotype" panose="02040502050505030304" pitchFamily="18" charset="0"/>
            </a:endParaRPr>
          </a:p>
          <a:p>
            <a:pPr>
              <a:buClr>
                <a:schemeClr val="tx1"/>
              </a:buClr>
            </a:pPr>
            <a:r>
              <a:rPr lang="en-US" sz="2900" dirty="0">
                <a:solidFill>
                  <a:srgbClr val="00B050"/>
                </a:solidFill>
                <a:latin typeface="Palatino Linotype" panose="02040502050505030304" pitchFamily="18" charset="0"/>
              </a:rPr>
              <a:t>Digital Cookie</a:t>
            </a:r>
          </a:p>
          <a:p>
            <a:pPr>
              <a:buClr>
                <a:schemeClr val="tx1"/>
              </a:buClr>
            </a:pPr>
            <a:r>
              <a:rPr lang="en-US" dirty="0">
                <a:latin typeface="Palatino Linotype" panose="02040502050505030304" pitchFamily="18" charset="0"/>
              </a:rPr>
              <a:t>Follow all </a:t>
            </a:r>
            <a:r>
              <a:rPr lang="en-US" dirty="0">
                <a:solidFill>
                  <a:srgbClr val="00B050"/>
                </a:solidFill>
                <a:latin typeface="Palatino Linotype" panose="02040502050505030304" pitchFamily="18" charset="0"/>
              </a:rPr>
              <a:t>safety guidelines</a:t>
            </a:r>
            <a:r>
              <a:rPr lang="en-US" dirty="0">
                <a:latin typeface="Palatino Linotype" panose="02040502050505030304" pitchFamily="18" charset="0"/>
              </a:rPr>
              <a:t>. </a:t>
            </a:r>
          </a:p>
          <a:p>
            <a:r>
              <a:rPr lang="en-US" dirty="0">
                <a:latin typeface="Palatino Linotype" panose="02040502050505030304" pitchFamily="18" charset="0"/>
              </a:rPr>
              <a:t>Girl Scouts </a:t>
            </a:r>
            <a:r>
              <a:rPr lang="en-US" dirty="0">
                <a:solidFill>
                  <a:srgbClr val="00B050"/>
                </a:solidFill>
                <a:latin typeface="Palatino Linotype" panose="02040502050505030304" pitchFamily="18" charset="0"/>
              </a:rPr>
              <a:t>may </a:t>
            </a:r>
            <a:r>
              <a:rPr lang="en-US" b="1" dirty="0">
                <a:solidFill>
                  <a:srgbClr val="00B050"/>
                </a:solidFill>
                <a:latin typeface="Palatino Linotype" panose="02040502050505030304" pitchFamily="18" charset="0"/>
              </a:rPr>
              <a:t>NOT</a:t>
            </a:r>
            <a:r>
              <a:rPr lang="en-US" dirty="0">
                <a:solidFill>
                  <a:srgbClr val="00B050"/>
                </a:solidFill>
                <a:latin typeface="Palatino Linotype" panose="02040502050505030304" pitchFamily="18" charset="0"/>
              </a:rPr>
              <a:t> engage in selling </a:t>
            </a:r>
            <a:r>
              <a:rPr lang="en-US" dirty="0">
                <a:latin typeface="Palatino Linotype" panose="02040502050505030304" pitchFamily="18" charset="0"/>
              </a:rPr>
              <a:t>on the Internet. </a:t>
            </a:r>
          </a:p>
        </p:txBody>
      </p:sp>
    </p:spTree>
    <p:extLst>
      <p:ext uri="{BB962C8B-B14F-4D97-AF65-F5344CB8AC3E}">
        <p14:creationId xmlns:p14="http://schemas.microsoft.com/office/powerpoint/2010/main" val="10591062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12</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Taking orders + receiving products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AA8B39D5-3DF5-4BA5-A1AD-C6B494267C7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Palatino Linotype" panose="02040502050505030304" pitchFamily="18" charset="0"/>
              </a:rPr>
              <a:t>Fall Product</a:t>
            </a:r>
            <a:r>
              <a:rPr lang="en-US" dirty="0">
                <a:latin typeface="Palatino Linotype" panose="02040502050505030304" pitchFamily="18" charset="0"/>
              </a:rPr>
              <a:t>: Use the </a:t>
            </a:r>
            <a:r>
              <a:rPr lang="en-US" dirty="0">
                <a:solidFill>
                  <a:srgbClr val="00B050"/>
                </a:solidFill>
                <a:latin typeface="Palatino Linotype" panose="02040502050505030304" pitchFamily="18" charset="0"/>
              </a:rPr>
              <a:t>order card to take orders </a:t>
            </a:r>
            <a:r>
              <a:rPr lang="en-US" dirty="0">
                <a:latin typeface="Palatino Linotype" panose="02040502050505030304" pitchFamily="18" charset="0"/>
              </a:rPr>
              <a:t>and place your order through your Juliette Advisor for pick-up.</a:t>
            </a:r>
          </a:p>
          <a:p>
            <a:r>
              <a:rPr lang="en-US" b="1" dirty="0">
                <a:latin typeface="Palatino Linotype" panose="02040502050505030304" pitchFamily="18" charset="0"/>
              </a:rPr>
              <a:t>Cookies:</a:t>
            </a:r>
            <a:r>
              <a:rPr lang="en-US" dirty="0">
                <a:latin typeface="Palatino Linotype" panose="02040502050505030304" pitchFamily="18" charset="0"/>
              </a:rPr>
              <a:t> </a:t>
            </a:r>
            <a:r>
              <a:rPr lang="en-US" dirty="0">
                <a:solidFill>
                  <a:srgbClr val="00B050"/>
                </a:solidFill>
                <a:latin typeface="Palatino Linotype" panose="02040502050505030304" pitchFamily="18" charset="0"/>
              </a:rPr>
              <a:t>Order cookies </a:t>
            </a:r>
            <a:r>
              <a:rPr lang="en-US" dirty="0">
                <a:latin typeface="Palatino Linotype" panose="02040502050505030304" pitchFamily="18" charset="0"/>
              </a:rPr>
              <a:t>through your Juliette Advisor. </a:t>
            </a:r>
          </a:p>
        </p:txBody>
      </p:sp>
    </p:spTree>
    <p:extLst>
      <p:ext uri="{BB962C8B-B14F-4D97-AF65-F5344CB8AC3E}">
        <p14:creationId xmlns:p14="http://schemas.microsoft.com/office/powerpoint/2010/main" val="1478440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13</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Cookie Program</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4EA76555-0C06-4E1F-BD62-6694A539B666}"/>
              </a:ext>
            </a:extLst>
          </p:cNvPr>
          <p:cNvSpPr txBox="1">
            <a:spLocks/>
          </p:cNvSpPr>
          <p:nvPr/>
        </p:nvSpPr>
        <p:spPr>
          <a:xfrm>
            <a:off x="904875" y="153987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dirty="0">
                <a:solidFill>
                  <a:srgbClr val="00B050"/>
                </a:solidFill>
                <a:latin typeface="Palatino Linotype" panose="02040502050505030304" pitchFamily="18" charset="0"/>
              </a:rPr>
              <a:t>Starting Inventory Order.</a:t>
            </a:r>
            <a:endParaRPr lang="en-US" dirty="0">
              <a:latin typeface="Palatino Linotype" panose="02040502050505030304" pitchFamily="18" charset="0"/>
            </a:endParaRPr>
          </a:p>
          <a:p>
            <a:r>
              <a:rPr lang="en-US" dirty="0">
                <a:latin typeface="Palatino Linotype" panose="02040502050505030304" pitchFamily="18" charset="0"/>
              </a:rPr>
              <a:t>Girls can use an </a:t>
            </a:r>
            <a:r>
              <a:rPr lang="en-US" dirty="0">
                <a:solidFill>
                  <a:srgbClr val="00B050"/>
                </a:solidFill>
                <a:latin typeface="Palatino Linotype" panose="02040502050505030304" pitchFamily="18" charset="0"/>
              </a:rPr>
              <a:t>order card </a:t>
            </a:r>
            <a:r>
              <a:rPr lang="en-US" dirty="0">
                <a:latin typeface="Palatino Linotype" panose="02040502050505030304" pitchFamily="18" charset="0"/>
              </a:rPr>
              <a:t>to track sales and customer information.</a:t>
            </a:r>
          </a:p>
          <a:p>
            <a:r>
              <a:rPr lang="en-US" dirty="0">
                <a:latin typeface="Palatino Linotype" panose="02040502050505030304" pitchFamily="18" charset="0"/>
              </a:rPr>
              <a:t>Families are not limited to the one-time inventory allotment.</a:t>
            </a:r>
          </a:p>
          <a:p>
            <a:r>
              <a:rPr lang="en-US" dirty="0">
                <a:latin typeface="Palatino Linotype" panose="02040502050505030304" pitchFamily="18" charset="0"/>
              </a:rPr>
              <a:t>Families </a:t>
            </a:r>
            <a:r>
              <a:rPr lang="en-US" dirty="0">
                <a:solidFill>
                  <a:srgbClr val="00B050"/>
                </a:solidFill>
                <a:latin typeface="Palatino Linotype" panose="02040502050505030304" pitchFamily="18" charset="0"/>
              </a:rPr>
              <a:t>turn in funds </a:t>
            </a:r>
            <a:r>
              <a:rPr lang="en-US" dirty="0">
                <a:latin typeface="Palatino Linotype" panose="02040502050505030304" pitchFamily="18" charset="0"/>
              </a:rPr>
              <a:t>to the Juliette Advisor for cookies as they sell them. </a:t>
            </a:r>
          </a:p>
          <a:p>
            <a:pPr>
              <a:buClr>
                <a:schemeClr val="tx1"/>
              </a:buClr>
            </a:pPr>
            <a:r>
              <a:rPr lang="en-US" dirty="0">
                <a:solidFill>
                  <a:srgbClr val="00B050"/>
                </a:solidFill>
                <a:latin typeface="Palatino Linotype" panose="02040502050505030304" pitchFamily="18" charset="0"/>
              </a:rPr>
              <a:t>Balance</a:t>
            </a:r>
            <a:r>
              <a:rPr lang="en-US" dirty="0">
                <a:latin typeface="Palatino Linotype" panose="02040502050505030304" pitchFamily="18" charset="0"/>
              </a:rPr>
              <a:t> for all cookies is due shortly after the end of the sale.</a:t>
            </a:r>
          </a:p>
        </p:txBody>
      </p:sp>
    </p:spTree>
    <p:extLst>
      <p:ext uri="{BB962C8B-B14F-4D97-AF65-F5344CB8AC3E}">
        <p14:creationId xmlns:p14="http://schemas.microsoft.com/office/powerpoint/2010/main" val="10679248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14</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a:xfrm>
            <a:off x="311295" y="234889"/>
            <a:ext cx="11734800" cy="766823"/>
          </a:xfrm>
        </p:spPr>
        <p:txBody>
          <a:bodyPr>
            <a:normAutofit/>
          </a:bodyPr>
          <a:lstStyle/>
          <a:p>
            <a:r>
              <a:rPr lang="en-US" b="1" dirty="0">
                <a:ln w="22225">
                  <a:solidFill>
                    <a:srgbClr val="00B050"/>
                  </a:solidFill>
                  <a:prstDash val="solid"/>
                </a:ln>
                <a:solidFill>
                  <a:schemeClr val="accent1"/>
                </a:solidFill>
              </a:rPr>
              <a:t>Initial cookie inventory (SIO)</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B0A57E18-E645-4AA3-9AAA-C4F11CC480E3}"/>
              </a:ext>
            </a:extLst>
          </p:cNvPr>
          <p:cNvSpPr txBox="1">
            <a:spLocks/>
          </p:cNvSpPr>
          <p:nvPr/>
        </p:nvSpPr>
        <p:spPr>
          <a:xfrm>
            <a:off x="838200" y="150177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The Juliette will determine her </a:t>
            </a:r>
            <a:r>
              <a:rPr lang="en-US" dirty="0">
                <a:solidFill>
                  <a:srgbClr val="00B050"/>
                </a:solidFill>
                <a:latin typeface="Palatino Linotype" panose="02040502050505030304" pitchFamily="18" charset="0"/>
              </a:rPr>
              <a:t>sales goal</a:t>
            </a:r>
            <a:r>
              <a:rPr lang="en-US" dirty="0">
                <a:latin typeface="Palatino Linotype" panose="02040502050505030304" pitchFamily="18" charset="0"/>
              </a:rPr>
              <a:t>.</a:t>
            </a:r>
          </a:p>
          <a:p>
            <a:r>
              <a:rPr lang="en-US" dirty="0">
                <a:latin typeface="Palatino Linotype" panose="02040502050505030304" pitchFamily="18" charset="0"/>
              </a:rPr>
              <a:t>The Juliette Advisor will </a:t>
            </a:r>
            <a:r>
              <a:rPr lang="en-US" dirty="0">
                <a:solidFill>
                  <a:srgbClr val="00B050"/>
                </a:solidFill>
                <a:latin typeface="Palatino Linotype" panose="02040502050505030304" pitchFamily="18" charset="0"/>
              </a:rPr>
              <a:t>submit the Starting Inventory Order </a:t>
            </a:r>
            <a:r>
              <a:rPr lang="en-US" dirty="0">
                <a:latin typeface="Palatino Linotype" panose="02040502050505030304" pitchFamily="18" charset="0"/>
              </a:rPr>
              <a:t>(SIO) based upon the Juliette's goals.</a:t>
            </a:r>
          </a:p>
          <a:p>
            <a:r>
              <a:rPr lang="en-US" dirty="0">
                <a:latin typeface="Palatino Linotype" panose="02040502050505030304" pitchFamily="18" charset="0"/>
              </a:rPr>
              <a:t>The Juliette will be financially </a:t>
            </a:r>
            <a:r>
              <a:rPr lang="en-US" dirty="0">
                <a:solidFill>
                  <a:srgbClr val="00B050"/>
                </a:solidFill>
                <a:latin typeface="Palatino Linotype" panose="02040502050505030304" pitchFamily="18" charset="0"/>
              </a:rPr>
              <a:t>responsible</a:t>
            </a:r>
            <a:r>
              <a:rPr lang="en-US" dirty="0">
                <a:latin typeface="Palatino Linotype" panose="02040502050505030304" pitchFamily="18" charset="0"/>
              </a:rPr>
              <a:t> for all cookies ordered and received.</a:t>
            </a:r>
          </a:p>
          <a:p>
            <a:r>
              <a:rPr lang="en-US" dirty="0">
                <a:latin typeface="Palatino Linotype" panose="02040502050505030304" pitchFamily="18" charset="0"/>
              </a:rPr>
              <a:t>The </a:t>
            </a:r>
            <a:r>
              <a:rPr lang="en-US" dirty="0">
                <a:solidFill>
                  <a:srgbClr val="00B050"/>
                </a:solidFill>
                <a:latin typeface="Palatino Linotype" panose="02040502050505030304" pitchFamily="18" charset="0"/>
              </a:rPr>
              <a:t>SIO</a:t>
            </a:r>
            <a:r>
              <a:rPr lang="en-US" dirty="0">
                <a:latin typeface="Palatino Linotype" panose="02040502050505030304" pitchFamily="18" charset="0"/>
              </a:rPr>
              <a:t> is how the Juliette will get the majority (75%) of her cookie inventory.</a:t>
            </a:r>
          </a:p>
          <a:p>
            <a:r>
              <a:rPr lang="en-US" dirty="0">
                <a:latin typeface="Palatino Linotype" panose="02040502050505030304" pitchFamily="18" charset="0"/>
              </a:rPr>
              <a:t>GSGLA recommends a </a:t>
            </a:r>
            <a:r>
              <a:rPr lang="en-US" dirty="0">
                <a:solidFill>
                  <a:srgbClr val="00B050"/>
                </a:solidFill>
                <a:latin typeface="Palatino Linotype" panose="02040502050505030304" pitchFamily="18" charset="0"/>
              </a:rPr>
              <a:t>credit limit </a:t>
            </a:r>
            <a:r>
              <a:rPr lang="en-US" dirty="0">
                <a:latin typeface="Palatino Linotype" panose="02040502050505030304" pitchFamily="18" charset="0"/>
              </a:rPr>
              <a:t>of approximately </a:t>
            </a:r>
            <a:r>
              <a:rPr lang="en-US" dirty="0">
                <a:solidFill>
                  <a:srgbClr val="00B050"/>
                </a:solidFill>
                <a:latin typeface="Palatino Linotype" panose="02040502050505030304" pitchFamily="18" charset="0"/>
              </a:rPr>
              <a:t>$300</a:t>
            </a:r>
            <a:r>
              <a:rPr lang="en-US" dirty="0">
                <a:latin typeface="Palatino Linotype" panose="02040502050505030304" pitchFamily="18" charset="0"/>
              </a:rPr>
              <a:t>.</a:t>
            </a:r>
          </a:p>
        </p:txBody>
      </p:sp>
    </p:spTree>
    <p:extLst>
      <p:ext uri="{BB962C8B-B14F-4D97-AF65-F5344CB8AC3E}">
        <p14:creationId xmlns:p14="http://schemas.microsoft.com/office/powerpoint/2010/main" val="38946579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15</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Product pick-up</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29A26912-48F1-4D57-92E1-7BA1AD5569BE}"/>
              </a:ext>
            </a:extLst>
          </p:cNvPr>
          <p:cNvSpPr txBox="1">
            <a:spLocks/>
          </p:cNvSpPr>
          <p:nvPr/>
        </p:nvSpPr>
        <p:spPr>
          <a:xfrm>
            <a:off x="838200" y="1722168"/>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dirty="0">
                <a:solidFill>
                  <a:srgbClr val="00B050"/>
                </a:solidFill>
                <a:latin typeface="Palatino Linotype" panose="02040502050505030304" pitchFamily="18" charset="0"/>
              </a:rPr>
              <a:t>Count</a:t>
            </a:r>
            <a:r>
              <a:rPr lang="en-US" dirty="0">
                <a:latin typeface="Palatino Linotype" panose="02040502050505030304" pitchFamily="18" charset="0"/>
              </a:rPr>
              <a:t> each item before leaving your Juliette Advisor.</a:t>
            </a:r>
          </a:p>
          <a:p>
            <a:r>
              <a:rPr lang="en-US" dirty="0">
                <a:latin typeface="Palatino Linotype" panose="02040502050505030304" pitchFamily="18" charset="0"/>
              </a:rPr>
              <a:t>Always sign a </a:t>
            </a:r>
            <a:r>
              <a:rPr lang="en-US" dirty="0">
                <a:solidFill>
                  <a:srgbClr val="00B050"/>
                </a:solidFill>
                <a:latin typeface="Palatino Linotype" panose="02040502050505030304" pitchFamily="18" charset="0"/>
              </a:rPr>
              <a:t>receipt</a:t>
            </a:r>
            <a:r>
              <a:rPr lang="en-US" dirty="0">
                <a:latin typeface="Palatino Linotype" panose="02040502050505030304" pitchFamily="18" charset="0"/>
              </a:rPr>
              <a:t> and take a copy. </a:t>
            </a:r>
          </a:p>
          <a:p>
            <a:r>
              <a:rPr lang="en-US" dirty="0">
                <a:latin typeface="Palatino Linotype" panose="02040502050505030304" pitchFamily="18" charset="0"/>
              </a:rPr>
              <a:t>Keep your product in a </a:t>
            </a:r>
            <a:r>
              <a:rPr lang="en-US" dirty="0">
                <a:solidFill>
                  <a:srgbClr val="00B050"/>
                </a:solidFill>
                <a:latin typeface="Palatino Linotype" panose="02040502050505030304" pitchFamily="18" charset="0"/>
              </a:rPr>
              <a:t>cool place, </a:t>
            </a:r>
            <a:r>
              <a:rPr lang="en-US" dirty="0">
                <a:latin typeface="Palatino Linotype" panose="02040502050505030304" pitchFamily="18" charset="0"/>
              </a:rPr>
              <a:t>away from </a:t>
            </a:r>
            <a:r>
              <a:rPr lang="en-US" dirty="0">
                <a:solidFill>
                  <a:srgbClr val="00B050"/>
                </a:solidFill>
                <a:latin typeface="Palatino Linotype" panose="02040502050505030304" pitchFamily="18" charset="0"/>
              </a:rPr>
              <a:t>pets and strong odors</a:t>
            </a:r>
            <a:r>
              <a:rPr lang="en-US" dirty="0">
                <a:latin typeface="Palatino Linotype" panose="02040502050505030304" pitchFamily="18" charset="0"/>
              </a:rPr>
              <a:t>.</a:t>
            </a:r>
          </a:p>
        </p:txBody>
      </p:sp>
    </p:spTree>
    <p:extLst>
      <p:ext uri="{BB962C8B-B14F-4D97-AF65-F5344CB8AC3E}">
        <p14:creationId xmlns:p14="http://schemas.microsoft.com/office/powerpoint/2010/main" val="6459189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16</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Ways to Market Your Products </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B9B3D350-6C47-4B2A-A54E-C121959AF0DE}"/>
              </a:ext>
            </a:extLst>
          </p:cNvPr>
          <p:cNvSpPr txBox="1">
            <a:spLocks/>
          </p:cNvSpPr>
          <p:nvPr/>
        </p:nvSpPr>
        <p:spPr>
          <a:xfrm>
            <a:off x="838200" y="1109724"/>
            <a:ext cx="10515600" cy="50673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Ask</a:t>
            </a:r>
            <a:r>
              <a:rPr lang="en-US" dirty="0">
                <a:solidFill>
                  <a:srgbClr val="00B050"/>
                </a:solidFill>
                <a:latin typeface="Palatino Linotype" panose="02040502050505030304" pitchFamily="18" charset="0"/>
              </a:rPr>
              <a:t> friends and family.</a:t>
            </a:r>
          </a:p>
          <a:p>
            <a:pPr>
              <a:buClr>
                <a:schemeClr val="tx1"/>
              </a:buClr>
            </a:pPr>
            <a:r>
              <a:rPr lang="en-US" dirty="0">
                <a:solidFill>
                  <a:srgbClr val="00B050"/>
                </a:solidFill>
                <a:latin typeface="Palatino Linotype" panose="02040502050505030304" pitchFamily="18" charset="0"/>
              </a:rPr>
              <a:t>Contact</a:t>
            </a:r>
            <a:r>
              <a:rPr lang="en-US" dirty="0">
                <a:latin typeface="Palatino Linotype" panose="02040502050505030304" pitchFamily="18" charset="0"/>
              </a:rPr>
              <a:t> previous customers. </a:t>
            </a:r>
          </a:p>
          <a:p>
            <a:r>
              <a:rPr lang="en-US" dirty="0">
                <a:latin typeface="Palatino Linotype" panose="02040502050505030304" pitchFamily="18" charset="0"/>
              </a:rPr>
              <a:t>Try a </a:t>
            </a:r>
            <a:r>
              <a:rPr lang="en-US" dirty="0">
                <a:solidFill>
                  <a:srgbClr val="00B050"/>
                </a:solidFill>
                <a:latin typeface="Palatino Linotype" panose="02040502050505030304" pitchFamily="18" charset="0"/>
              </a:rPr>
              <a:t>Text-A-Thon.</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Ask customers </a:t>
            </a:r>
            <a:r>
              <a:rPr lang="en-US" dirty="0">
                <a:latin typeface="Palatino Linotype" panose="02040502050505030304" pitchFamily="18" charset="0"/>
              </a:rPr>
              <a:t>if they would like to purchase more before they are gone. </a:t>
            </a:r>
          </a:p>
          <a:p>
            <a:pPr>
              <a:buClr>
                <a:schemeClr val="tx1"/>
              </a:buClr>
            </a:pPr>
            <a:r>
              <a:rPr lang="en-US" dirty="0">
                <a:solidFill>
                  <a:srgbClr val="00B050"/>
                </a:solidFill>
                <a:latin typeface="Palatino Linotype" panose="02040502050505030304" pitchFamily="18" charset="0"/>
              </a:rPr>
              <a:t>Remind</a:t>
            </a:r>
            <a:r>
              <a:rPr lang="en-US" dirty="0">
                <a:latin typeface="Palatino Linotype" panose="02040502050505030304" pitchFamily="18" charset="0"/>
              </a:rPr>
              <a:t> customers that Girl Scout cookies and nut products are only available once a year.</a:t>
            </a:r>
          </a:p>
          <a:p>
            <a:pPr>
              <a:buClr>
                <a:schemeClr val="tx1"/>
              </a:buClr>
            </a:pPr>
            <a:r>
              <a:rPr lang="en-US" dirty="0">
                <a:solidFill>
                  <a:srgbClr val="00B050"/>
                </a:solidFill>
                <a:latin typeface="Palatino Linotype" panose="02040502050505030304" pitchFamily="18" charset="0"/>
              </a:rPr>
              <a:t>Digital Cookie</a:t>
            </a:r>
          </a:p>
          <a:p>
            <a:pPr>
              <a:buClr>
                <a:schemeClr val="tx1"/>
              </a:buClr>
            </a:pPr>
            <a:r>
              <a:rPr lang="en-US" dirty="0">
                <a:solidFill>
                  <a:srgbClr val="00B050"/>
                </a:solidFill>
                <a:latin typeface="Palatino Linotype" panose="02040502050505030304" pitchFamily="18" charset="0"/>
              </a:rPr>
              <a:t>M2OS</a:t>
            </a:r>
            <a:endParaRPr lang="en-US" dirty="0">
              <a:latin typeface="Palatino Linotype" panose="02040502050505030304" pitchFamily="18" charset="0"/>
            </a:endParaRPr>
          </a:p>
          <a:p>
            <a:pPr>
              <a:buClr>
                <a:schemeClr val="tx1"/>
              </a:buClr>
            </a:pPr>
            <a:r>
              <a:rPr lang="en-US" dirty="0">
                <a:solidFill>
                  <a:srgbClr val="00B050"/>
                </a:solidFill>
                <a:latin typeface="Palatino Linotype" panose="02040502050505030304" pitchFamily="18" charset="0"/>
              </a:rPr>
              <a:t>Door-to-door </a:t>
            </a:r>
            <a:r>
              <a:rPr lang="en-US" dirty="0">
                <a:latin typeface="Palatino Linotype" panose="02040502050505030304" pitchFamily="18" charset="0"/>
              </a:rPr>
              <a:t>sales</a:t>
            </a:r>
          </a:p>
          <a:p>
            <a:pPr>
              <a:buClr>
                <a:schemeClr val="tx1"/>
              </a:buClr>
            </a:pPr>
            <a:r>
              <a:rPr lang="en-US" dirty="0">
                <a:solidFill>
                  <a:srgbClr val="00B050"/>
                </a:solidFill>
                <a:latin typeface="Palatino Linotype" panose="02040502050505030304" pitchFamily="18" charset="0"/>
              </a:rPr>
              <a:t>Cookie/lemonade stand</a:t>
            </a:r>
          </a:p>
          <a:p>
            <a:pPr>
              <a:buClr>
                <a:schemeClr val="tx1"/>
              </a:buClr>
            </a:pPr>
            <a:r>
              <a:rPr lang="en-US" dirty="0">
                <a:solidFill>
                  <a:srgbClr val="00B050"/>
                </a:solidFill>
                <a:latin typeface="Palatino Linotype" panose="02040502050505030304" pitchFamily="18" charset="0"/>
              </a:rPr>
              <a:t>Residential Walkabouts</a:t>
            </a:r>
          </a:p>
          <a:p>
            <a:pPr>
              <a:buClr>
                <a:schemeClr val="tx1"/>
              </a:buClr>
            </a:pPr>
            <a:r>
              <a:rPr lang="en-US" dirty="0">
                <a:latin typeface="Palatino Linotype" panose="02040502050505030304" pitchFamily="18" charset="0"/>
              </a:rPr>
              <a:t>Participate with other Girl Scouts at a (cookie) </a:t>
            </a:r>
            <a:r>
              <a:rPr lang="en-US" dirty="0">
                <a:solidFill>
                  <a:srgbClr val="00B050"/>
                </a:solidFill>
                <a:latin typeface="Palatino Linotype" panose="02040502050505030304" pitchFamily="18" charset="0"/>
              </a:rPr>
              <a:t>booth</a:t>
            </a:r>
            <a:r>
              <a:rPr lang="en-US" dirty="0">
                <a:latin typeface="Palatino Linotype" panose="02040502050505030304" pitchFamily="18" charset="0"/>
              </a:rPr>
              <a:t>. </a:t>
            </a:r>
          </a:p>
        </p:txBody>
      </p:sp>
    </p:spTree>
    <p:extLst>
      <p:ext uri="{BB962C8B-B14F-4D97-AF65-F5344CB8AC3E}">
        <p14:creationId xmlns:p14="http://schemas.microsoft.com/office/powerpoint/2010/main" val="26112599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17</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Residential walkabouts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5AD83124-C493-427E-90B6-BECBF06633CE}"/>
              </a:ext>
            </a:extLst>
          </p:cNvPr>
          <p:cNvSpPr txBox="1">
            <a:spLocks/>
          </p:cNvSpPr>
          <p:nvPr/>
        </p:nvSpPr>
        <p:spPr>
          <a:xfrm>
            <a:off x="838200" y="1109724"/>
            <a:ext cx="10515600" cy="504171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latin typeface="Palatino Linotype" panose="02040502050505030304" pitchFamily="18" charset="0"/>
              </a:rPr>
              <a:t>Juliettes</a:t>
            </a:r>
            <a:r>
              <a:rPr lang="en-US" b="1" dirty="0">
                <a:latin typeface="Palatino Linotype" panose="02040502050505030304" pitchFamily="18" charset="0"/>
              </a:rPr>
              <a:t> may:</a:t>
            </a:r>
          </a:p>
          <a:p>
            <a:pPr lvl="1"/>
            <a:r>
              <a:rPr lang="en-US" dirty="0">
                <a:latin typeface="Palatino Linotype" panose="02040502050505030304" pitchFamily="18" charset="0"/>
              </a:rPr>
              <a:t>Go door-to-door in </a:t>
            </a:r>
            <a:r>
              <a:rPr lang="en-US" dirty="0">
                <a:solidFill>
                  <a:srgbClr val="00B050"/>
                </a:solidFill>
                <a:latin typeface="Palatino Linotype" panose="02040502050505030304" pitchFamily="18" charset="0"/>
              </a:rPr>
              <a:t>residential areas only </a:t>
            </a:r>
          </a:p>
          <a:p>
            <a:pPr lvl="1"/>
            <a:r>
              <a:rPr lang="en-US" dirty="0">
                <a:latin typeface="Palatino Linotype" panose="02040502050505030304" pitchFamily="18" charset="0"/>
              </a:rPr>
              <a:t>Sell in any residential neighborhood within </a:t>
            </a:r>
            <a:r>
              <a:rPr lang="en-US" dirty="0">
                <a:solidFill>
                  <a:srgbClr val="00B050"/>
                </a:solidFill>
                <a:latin typeface="Palatino Linotype" panose="02040502050505030304" pitchFamily="18" charset="0"/>
              </a:rPr>
              <a:t>GSGLA boundaries</a:t>
            </a:r>
          </a:p>
          <a:p>
            <a:r>
              <a:rPr lang="en-US" b="1" dirty="0" err="1">
                <a:latin typeface="Palatino Linotype" panose="02040502050505030304" pitchFamily="18" charset="0"/>
              </a:rPr>
              <a:t>Juliettes</a:t>
            </a:r>
            <a:r>
              <a:rPr lang="en-US" b="1" dirty="0">
                <a:latin typeface="Palatino Linotype" panose="02040502050505030304" pitchFamily="18" charset="0"/>
              </a:rPr>
              <a:t> may not:</a:t>
            </a:r>
          </a:p>
          <a:p>
            <a:pPr lvl="1"/>
            <a:r>
              <a:rPr lang="en-US" dirty="0">
                <a:latin typeface="Palatino Linotype" panose="02040502050505030304" pitchFamily="18" charset="0"/>
              </a:rPr>
              <a:t>Conduct a walkabouts in </a:t>
            </a:r>
            <a:r>
              <a:rPr lang="en-US" dirty="0">
                <a:solidFill>
                  <a:srgbClr val="00B050"/>
                </a:solidFill>
                <a:latin typeface="Palatino Linotype" panose="02040502050505030304" pitchFamily="18" charset="0"/>
              </a:rPr>
              <a:t>commercial or retail areas</a:t>
            </a:r>
            <a:endParaRPr lang="en-US" dirty="0">
              <a:latin typeface="Palatino Linotype" panose="02040502050505030304" pitchFamily="18" charset="0"/>
            </a:endParaRPr>
          </a:p>
          <a:p>
            <a:pPr lvl="1"/>
            <a:r>
              <a:rPr lang="en-US" dirty="0" err="1">
                <a:latin typeface="Palatino Linotype" panose="02040502050505030304" pitchFamily="18" charset="0"/>
              </a:rPr>
              <a:t>Condut</a:t>
            </a:r>
            <a:r>
              <a:rPr lang="en-US" dirty="0">
                <a:latin typeface="Palatino Linotype" panose="02040502050505030304" pitchFamily="18" charset="0"/>
              </a:rPr>
              <a:t> door-to-door sales or walkabouts after </a:t>
            </a:r>
            <a:r>
              <a:rPr lang="en-US" dirty="0">
                <a:solidFill>
                  <a:srgbClr val="00B050"/>
                </a:solidFill>
                <a:latin typeface="Palatino Linotype" panose="02040502050505030304" pitchFamily="18" charset="0"/>
              </a:rPr>
              <a:t>dark</a:t>
            </a:r>
            <a:endParaRPr lang="en-US" dirty="0">
              <a:latin typeface="Palatino Linotype" panose="02040502050505030304" pitchFamily="18" charset="0"/>
            </a:endParaRPr>
          </a:p>
          <a:p>
            <a:pPr lvl="1"/>
            <a:r>
              <a:rPr lang="en-US" dirty="0">
                <a:solidFill>
                  <a:srgbClr val="00B050"/>
                </a:solidFill>
                <a:latin typeface="Palatino Linotype" panose="02040502050505030304" pitchFamily="18" charset="0"/>
              </a:rPr>
              <a:t>Enter</a:t>
            </a:r>
            <a:r>
              <a:rPr lang="en-US" dirty="0">
                <a:latin typeface="Palatino Linotype" panose="02040502050505030304" pitchFamily="18" charset="0"/>
              </a:rPr>
              <a:t> a customer’s home</a:t>
            </a:r>
          </a:p>
          <a:p>
            <a:pPr lvl="1"/>
            <a:r>
              <a:rPr lang="en-US" dirty="0">
                <a:latin typeface="Palatino Linotype" panose="02040502050505030304" pitchFamily="18" charset="0"/>
              </a:rPr>
              <a:t>Approach customers in </a:t>
            </a:r>
            <a:r>
              <a:rPr lang="en-US" dirty="0">
                <a:solidFill>
                  <a:srgbClr val="00B050"/>
                </a:solidFill>
                <a:latin typeface="Palatino Linotype" panose="02040502050505030304" pitchFamily="18" charset="0"/>
              </a:rPr>
              <a:t>cars</a:t>
            </a:r>
            <a:endParaRPr lang="en-US" dirty="0">
              <a:latin typeface="Palatino Linotype" panose="02040502050505030304" pitchFamily="18" charset="0"/>
            </a:endParaRPr>
          </a:p>
          <a:p>
            <a:pPr lvl="1"/>
            <a:r>
              <a:rPr lang="en-US" dirty="0">
                <a:solidFill>
                  <a:srgbClr val="00B050"/>
                </a:solidFill>
                <a:latin typeface="Palatino Linotype" panose="02040502050505030304" pitchFamily="18" charset="0"/>
              </a:rPr>
              <a:t>Never</a:t>
            </a:r>
            <a:r>
              <a:rPr lang="en-US" dirty="0">
                <a:latin typeface="Palatino Linotype" panose="02040502050505030304" pitchFamily="18" charset="0"/>
              </a:rPr>
              <a:t> give their last name, address, or personal phone number while selling</a:t>
            </a:r>
          </a:p>
          <a:p>
            <a:r>
              <a:rPr lang="en-US" b="1" dirty="0" err="1">
                <a:latin typeface="Palatino Linotype" panose="02040502050505030304" pitchFamily="18" charset="0"/>
              </a:rPr>
              <a:t>Juliettes</a:t>
            </a:r>
            <a:r>
              <a:rPr lang="en-US" b="1" dirty="0">
                <a:latin typeface="Palatino Linotype" panose="02040502050505030304" pitchFamily="18" charset="0"/>
              </a:rPr>
              <a:t> must:</a:t>
            </a:r>
          </a:p>
          <a:p>
            <a:pPr lvl="1"/>
            <a:r>
              <a:rPr lang="en-US" dirty="0">
                <a:latin typeface="Palatino Linotype" panose="02040502050505030304" pitchFamily="18" charset="0"/>
              </a:rPr>
              <a:t>Always have an </a:t>
            </a:r>
            <a:r>
              <a:rPr lang="en-US" dirty="0">
                <a:solidFill>
                  <a:srgbClr val="00B050"/>
                </a:solidFill>
                <a:latin typeface="Palatino Linotype" panose="02040502050505030304" pitchFamily="18" charset="0"/>
              </a:rPr>
              <a:t>adult</a:t>
            </a:r>
            <a:r>
              <a:rPr lang="en-US" dirty="0">
                <a:latin typeface="Palatino Linotype" panose="02040502050505030304" pitchFamily="18" charset="0"/>
              </a:rPr>
              <a:t> with them. </a:t>
            </a:r>
          </a:p>
          <a:p>
            <a:pPr lvl="1"/>
            <a:r>
              <a:rPr lang="en-US" dirty="0">
                <a:latin typeface="Palatino Linotype" panose="02040502050505030304" pitchFamily="18" charset="0"/>
              </a:rPr>
              <a:t>Be </a:t>
            </a:r>
            <a:r>
              <a:rPr lang="en-US" dirty="0">
                <a:solidFill>
                  <a:srgbClr val="00B050"/>
                </a:solidFill>
                <a:latin typeface="Palatino Linotype" panose="02040502050505030304" pitchFamily="18" charset="0"/>
              </a:rPr>
              <a:t>familiar</a:t>
            </a:r>
            <a:r>
              <a:rPr lang="en-US" dirty="0">
                <a:latin typeface="Palatino Linotype" panose="02040502050505030304" pitchFamily="18" charset="0"/>
              </a:rPr>
              <a:t> with the neighborhoods where they sell.</a:t>
            </a:r>
          </a:p>
          <a:p>
            <a:pPr lvl="1"/>
            <a:r>
              <a:rPr lang="en-US" dirty="0">
                <a:latin typeface="Palatino Linotype" panose="02040502050505030304" pitchFamily="18" charset="0"/>
              </a:rPr>
              <a:t>Leave all </a:t>
            </a:r>
            <a:r>
              <a:rPr lang="en-US" dirty="0">
                <a:solidFill>
                  <a:srgbClr val="00B050"/>
                </a:solidFill>
                <a:latin typeface="Palatino Linotype" panose="02040502050505030304" pitchFamily="18" charset="0"/>
              </a:rPr>
              <a:t>pets at home </a:t>
            </a:r>
            <a:r>
              <a:rPr lang="en-US" dirty="0">
                <a:latin typeface="Palatino Linotype" panose="02040502050505030304" pitchFamily="18" charset="0"/>
              </a:rPr>
              <a:t>while selling.</a:t>
            </a:r>
          </a:p>
          <a:p>
            <a:pPr lvl="1"/>
            <a:r>
              <a:rPr lang="en-US" dirty="0">
                <a:latin typeface="Palatino Linotype" panose="02040502050505030304" pitchFamily="18" charset="0"/>
              </a:rPr>
              <a:t>Make sure cookies/nuts are </a:t>
            </a:r>
            <a:r>
              <a:rPr lang="en-US" dirty="0">
                <a:solidFill>
                  <a:srgbClr val="00B050"/>
                </a:solidFill>
                <a:latin typeface="Palatino Linotype" panose="02040502050505030304" pitchFamily="18" charset="0"/>
              </a:rPr>
              <a:t>protected</a:t>
            </a:r>
            <a:r>
              <a:rPr lang="en-US" dirty="0">
                <a:latin typeface="Palatino Linotype" panose="02040502050505030304" pitchFamily="18" charset="0"/>
              </a:rPr>
              <a:t> from the elements (</a:t>
            </a:r>
            <a:r>
              <a:rPr lang="en-US" dirty="0" err="1">
                <a:latin typeface="Palatino Linotype" panose="02040502050505030304" pitchFamily="18" charset="0"/>
              </a:rPr>
              <a:t>i.e</a:t>
            </a:r>
            <a:r>
              <a:rPr lang="en-US" dirty="0">
                <a:latin typeface="Palatino Linotype" panose="02040502050505030304" pitchFamily="18" charset="0"/>
              </a:rPr>
              <a:t>, heat, rain, etc.). </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9472611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18</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Lemonade/Cookie stands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7" name="Content Placeholder 2">
            <a:extLst>
              <a:ext uri="{FF2B5EF4-FFF2-40B4-BE49-F238E27FC236}">
                <a16:creationId xmlns:a16="http://schemas.microsoft.com/office/drawing/2014/main" id="{7599C0F3-9E73-427D-BD10-1AC8CA22C00A}"/>
              </a:ext>
            </a:extLst>
          </p:cNvPr>
          <p:cNvSpPr txBox="1">
            <a:spLocks/>
          </p:cNvSpPr>
          <p:nvPr/>
        </p:nvSpPr>
        <p:spPr>
          <a:xfrm>
            <a:off x="838200" y="149469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A </a:t>
            </a:r>
            <a:r>
              <a:rPr lang="en-US" sz="2900" dirty="0">
                <a:solidFill>
                  <a:srgbClr val="00B050"/>
                </a:solidFill>
                <a:latin typeface="Palatino Linotype" panose="02040502050505030304" pitchFamily="18" charset="0"/>
              </a:rPr>
              <a:t>booth</a:t>
            </a:r>
            <a:r>
              <a:rPr lang="en-US" dirty="0">
                <a:latin typeface="Palatino Linotype" panose="02040502050505030304" pitchFamily="18" charset="0"/>
              </a:rPr>
              <a:t> set up on the property where the Juliette or a someone she knows resides.</a:t>
            </a:r>
          </a:p>
          <a:p>
            <a:r>
              <a:rPr lang="en-US" dirty="0">
                <a:latin typeface="Palatino Linotype" panose="02040502050505030304" pitchFamily="18" charset="0"/>
              </a:rPr>
              <a:t>Both an </a:t>
            </a:r>
            <a:r>
              <a:rPr lang="en-US" sz="2900" dirty="0">
                <a:solidFill>
                  <a:srgbClr val="00B050"/>
                </a:solidFill>
                <a:latin typeface="Palatino Linotype" panose="02040502050505030304" pitchFamily="18" charset="0"/>
              </a:rPr>
              <a:t>adult</a:t>
            </a:r>
            <a:r>
              <a:rPr lang="en-US" dirty="0">
                <a:latin typeface="Palatino Linotype" panose="02040502050505030304" pitchFamily="18" charset="0"/>
              </a:rPr>
              <a:t> and the Juliette must be present at all times. </a:t>
            </a:r>
          </a:p>
          <a:p>
            <a:r>
              <a:rPr lang="en-US" sz="2900" dirty="0">
                <a:solidFill>
                  <a:srgbClr val="00B050"/>
                </a:solidFill>
                <a:latin typeface="Palatino Linotype" panose="02040502050505030304" pitchFamily="18" charset="0"/>
              </a:rPr>
              <a:t>Products and money </a:t>
            </a:r>
            <a:r>
              <a:rPr lang="en-US" dirty="0">
                <a:latin typeface="Palatino Linotype" panose="02040502050505030304" pitchFamily="18" charset="0"/>
              </a:rPr>
              <a:t>must never be left unattended.</a:t>
            </a:r>
          </a:p>
          <a:p>
            <a:r>
              <a:rPr lang="en-US" sz="2900">
                <a:solidFill>
                  <a:srgbClr val="00B050"/>
                </a:solidFill>
                <a:latin typeface="Palatino Linotype" panose="02040502050505030304" pitchFamily="18" charset="0"/>
              </a:rPr>
              <a:t>Cannot</a:t>
            </a:r>
            <a:r>
              <a:rPr lang="en-US">
                <a:latin typeface="Palatino Linotype" panose="02040502050505030304" pitchFamily="18" charset="0"/>
              </a:rPr>
              <a:t> </a:t>
            </a:r>
            <a:r>
              <a:rPr lang="en-US" dirty="0">
                <a:latin typeface="Palatino Linotype" panose="02040502050505030304" pitchFamily="18" charset="0"/>
              </a:rPr>
              <a:t>be set up on the street corner, sidewalk, street medians, or outside of fencing or walls. </a:t>
            </a:r>
          </a:p>
          <a:p>
            <a:r>
              <a:rPr lang="en-US" dirty="0">
                <a:latin typeface="Palatino Linotype" panose="02040502050505030304" pitchFamily="18" charset="0"/>
              </a:rPr>
              <a:t>Keep products </a:t>
            </a:r>
            <a:r>
              <a:rPr lang="en-US" sz="2900" dirty="0">
                <a:solidFill>
                  <a:srgbClr val="00B050"/>
                </a:solidFill>
                <a:latin typeface="Palatino Linotype" panose="02040502050505030304" pitchFamily="18" charset="0"/>
              </a:rPr>
              <a:t>protected</a:t>
            </a:r>
            <a:r>
              <a:rPr lang="en-US" dirty="0">
                <a:latin typeface="Palatino Linotype" panose="02040502050505030304" pitchFamily="18" charset="0"/>
              </a:rPr>
              <a:t> from the elements. </a:t>
            </a:r>
          </a:p>
          <a:p>
            <a:r>
              <a:rPr lang="en-US" dirty="0" err="1">
                <a:latin typeface="Palatino Linotype" panose="02040502050505030304" pitchFamily="18" charset="0"/>
              </a:rPr>
              <a:t>Juliettes</a:t>
            </a:r>
            <a:r>
              <a:rPr lang="en-US" dirty="0">
                <a:latin typeface="Palatino Linotype" panose="02040502050505030304" pitchFamily="18" charset="0"/>
              </a:rPr>
              <a:t> </a:t>
            </a:r>
            <a:r>
              <a:rPr lang="en-US" sz="2900" dirty="0">
                <a:solidFill>
                  <a:srgbClr val="00B050"/>
                </a:solidFill>
                <a:latin typeface="Palatino Linotype" panose="02040502050505030304" pitchFamily="18" charset="0"/>
              </a:rPr>
              <a:t>may not post the address </a:t>
            </a:r>
            <a:r>
              <a:rPr lang="en-US" dirty="0">
                <a:latin typeface="Palatino Linotype" panose="02040502050505030304" pitchFamily="18" charset="0"/>
              </a:rPr>
              <a:t>of their cookie stand.</a:t>
            </a:r>
          </a:p>
        </p:txBody>
      </p:sp>
    </p:spTree>
    <p:extLst>
      <p:ext uri="{BB962C8B-B14F-4D97-AF65-F5344CB8AC3E}">
        <p14:creationId xmlns:p14="http://schemas.microsoft.com/office/powerpoint/2010/main" val="23348312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19</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Workplace selling</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6F4F9682-00B6-4991-9B5E-2D391EA13D22}"/>
              </a:ext>
            </a:extLst>
          </p:cNvPr>
          <p:cNvSpPr txBox="1">
            <a:spLocks/>
          </p:cNvSpPr>
          <p:nvPr/>
        </p:nvSpPr>
        <p:spPr>
          <a:xfrm>
            <a:off x="838200" y="1477282"/>
            <a:ext cx="10515600" cy="48364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Palatino Linotype" panose="02040502050505030304" pitchFamily="18" charset="0"/>
              </a:rPr>
              <a:t>Taking orders or selling products at a </a:t>
            </a:r>
            <a:r>
              <a:rPr lang="en-US" sz="2400" dirty="0">
                <a:solidFill>
                  <a:srgbClr val="00B050"/>
                </a:solidFill>
                <a:latin typeface="Palatino Linotype" panose="02040502050505030304" pitchFamily="18" charset="0"/>
              </a:rPr>
              <a:t>workplace</a:t>
            </a:r>
            <a:r>
              <a:rPr lang="en-US" sz="2400" dirty="0">
                <a:latin typeface="Palatino Linotype" panose="02040502050505030304" pitchFamily="18" charset="0"/>
              </a:rPr>
              <a:t>. </a:t>
            </a:r>
          </a:p>
          <a:p>
            <a:pPr>
              <a:buClr>
                <a:schemeClr val="tx1"/>
              </a:buClr>
            </a:pPr>
            <a:r>
              <a:rPr lang="en-US" sz="2400" dirty="0">
                <a:solidFill>
                  <a:srgbClr val="00B050"/>
                </a:solidFill>
                <a:latin typeface="Palatino Linotype" panose="02040502050505030304" pitchFamily="18" charset="0"/>
              </a:rPr>
              <a:t>Request permission </a:t>
            </a:r>
            <a:r>
              <a:rPr lang="en-US" sz="2400" dirty="0">
                <a:latin typeface="Palatino Linotype" panose="02040502050505030304" pitchFamily="18" charset="0"/>
              </a:rPr>
              <a:t>to sell to employees of the business. </a:t>
            </a:r>
          </a:p>
          <a:p>
            <a:r>
              <a:rPr lang="en-US" sz="2400" dirty="0">
                <a:latin typeface="Palatino Linotype" panose="02040502050505030304" pitchFamily="18" charset="0"/>
              </a:rPr>
              <a:t>Girl Scouts can:</a:t>
            </a:r>
          </a:p>
          <a:p>
            <a:pPr lvl="1"/>
            <a:r>
              <a:rPr lang="en-US" dirty="0">
                <a:latin typeface="Palatino Linotype" panose="02040502050505030304" pitchFamily="18" charset="0"/>
              </a:rPr>
              <a:t>Make a quick “</a:t>
            </a:r>
            <a:r>
              <a:rPr lang="en-US" dirty="0">
                <a:solidFill>
                  <a:srgbClr val="00B050"/>
                </a:solidFill>
                <a:latin typeface="Palatino Linotype" panose="02040502050505030304" pitchFamily="18" charset="0"/>
              </a:rPr>
              <a:t>sales pitch</a:t>
            </a:r>
            <a:r>
              <a:rPr lang="en-US" dirty="0">
                <a:latin typeface="Palatino Linotype" panose="02040502050505030304" pitchFamily="18" charset="0"/>
              </a:rPr>
              <a:t>” at a staff meeting or leave an order card with a note from the Juliette in a location visible to employees only.</a:t>
            </a:r>
          </a:p>
          <a:p>
            <a:pPr lvl="1"/>
            <a:r>
              <a:rPr lang="en-US" dirty="0">
                <a:latin typeface="Palatino Linotype" panose="02040502050505030304" pitchFamily="18" charset="0"/>
              </a:rPr>
              <a:t>Sell cookies to the </a:t>
            </a:r>
            <a:r>
              <a:rPr lang="en-US" dirty="0">
                <a:solidFill>
                  <a:srgbClr val="00B050"/>
                </a:solidFill>
                <a:latin typeface="Palatino Linotype" panose="02040502050505030304" pitchFamily="18" charset="0"/>
              </a:rPr>
              <a:t>employees</a:t>
            </a:r>
            <a:r>
              <a:rPr lang="en-US" dirty="0">
                <a:latin typeface="Palatino Linotype" panose="02040502050505030304" pitchFamily="18" charset="0"/>
              </a:rPr>
              <a:t> of these locations.</a:t>
            </a:r>
          </a:p>
          <a:p>
            <a:pPr lvl="1"/>
            <a:r>
              <a:rPr lang="en-US" dirty="0">
                <a:solidFill>
                  <a:srgbClr val="00B050"/>
                </a:solidFill>
                <a:latin typeface="Palatino Linotype" panose="02040502050505030304" pitchFamily="18" charset="0"/>
              </a:rPr>
              <a:t>Girl Scouts are to sell the products</a:t>
            </a:r>
            <a:r>
              <a:rPr lang="en-US" dirty="0">
                <a:latin typeface="Palatino Linotype" panose="02040502050505030304" pitchFamily="18" charset="0"/>
              </a:rPr>
              <a:t>, not adults.</a:t>
            </a:r>
          </a:p>
          <a:p>
            <a:pPr lvl="1"/>
            <a:r>
              <a:rPr lang="en-US" dirty="0">
                <a:latin typeface="Palatino Linotype" panose="02040502050505030304" pitchFamily="18" charset="0"/>
              </a:rPr>
              <a:t>Set a </a:t>
            </a:r>
            <a:r>
              <a:rPr lang="en-US" dirty="0">
                <a:solidFill>
                  <a:srgbClr val="00B050"/>
                </a:solidFill>
                <a:latin typeface="Palatino Linotype" panose="02040502050505030304" pitchFamily="18" charset="0"/>
              </a:rPr>
              <a:t>date</a:t>
            </a:r>
            <a:r>
              <a:rPr lang="en-US" dirty="0">
                <a:latin typeface="Palatino Linotype" panose="02040502050505030304" pitchFamily="18" charset="0"/>
              </a:rPr>
              <a:t> to pick up the order card and deliver the products.</a:t>
            </a:r>
          </a:p>
          <a:p>
            <a:r>
              <a:rPr lang="en-US" sz="2400" dirty="0">
                <a:latin typeface="Palatino Linotype" panose="02040502050505030304" pitchFamily="18" charset="0"/>
              </a:rPr>
              <a:t>Cookies/nuts can </a:t>
            </a:r>
            <a:r>
              <a:rPr lang="en-US" sz="2400" b="1" u="sng" dirty="0">
                <a:solidFill>
                  <a:srgbClr val="00B050"/>
                </a:solidFill>
                <a:latin typeface="Palatino Linotype" panose="02040502050505030304" pitchFamily="18" charset="0"/>
              </a:rPr>
              <a:t>never</a:t>
            </a:r>
            <a:r>
              <a:rPr lang="en-US" sz="2400" dirty="0">
                <a:solidFill>
                  <a:srgbClr val="00B050"/>
                </a:solidFill>
                <a:latin typeface="Palatino Linotype" panose="02040502050505030304" pitchFamily="18" charset="0"/>
              </a:rPr>
              <a:t> be displayed on the counter </a:t>
            </a:r>
            <a:r>
              <a:rPr lang="en-US" sz="2400" dirty="0">
                <a:latin typeface="Palatino Linotype" panose="02040502050505030304" pitchFamily="18" charset="0"/>
              </a:rPr>
              <a:t>for patrons/customers. </a:t>
            </a:r>
          </a:p>
        </p:txBody>
      </p:sp>
    </p:spTree>
    <p:extLst>
      <p:ext uri="{BB962C8B-B14F-4D97-AF65-F5344CB8AC3E}">
        <p14:creationId xmlns:p14="http://schemas.microsoft.com/office/powerpoint/2010/main" val="39444982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Purpose of the Product Programs</a:t>
            </a:r>
            <a:endParaRPr lang="en-US" sz="2400" b="1" dirty="0">
              <a:ln w="22225">
                <a:solidFill>
                  <a:srgbClr val="00B050"/>
                </a:solidFill>
                <a:prstDash val="solid"/>
              </a:ln>
              <a:solidFill>
                <a:schemeClr val="accent1"/>
              </a:solidFill>
            </a:endParaRP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613701" y="1253331"/>
            <a:ext cx="10968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kern="0" dirty="0">
                <a:latin typeface="Palatino Linotype" panose="02040502050505030304" pitchFamily="18" charset="0"/>
              </a:rPr>
              <a:t>Girls who participate in the Girl Scout product programs learn and practice </a:t>
            </a:r>
            <a:r>
              <a:rPr lang="en-US" sz="2000" kern="0" dirty="0">
                <a:solidFill>
                  <a:srgbClr val="00B050"/>
                </a:solidFill>
                <a:latin typeface="Palatino Linotype" panose="02040502050505030304" pitchFamily="18" charset="0"/>
              </a:rPr>
              <a:t>five valuable skills:</a:t>
            </a:r>
          </a:p>
          <a:p>
            <a:pPr lvl="1">
              <a:lnSpc>
                <a:spcPct val="120000"/>
              </a:lnSpc>
            </a:pPr>
            <a:r>
              <a:rPr lang="en-US" sz="1600" kern="0" dirty="0">
                <a:solidFill>
                  <a:srgbClr val="00B050"/>
                </a:solidFill>
                <a:latin typeface="Palatino Linotype" panose="02040502050505030304" pitchFamily="18" charset="0"/>
              </a:rPr>
              <a:t>Goal Setting</a:t>
            </a:r>
          </a:p>
          <a:p>
            <a:pPr lvl="1">
              <a:lnSpc>
                <a:spcPct val="120000"/>
              </a:lnSpc>
            </a:pPr>
            <a:r>
              <a:rPr lang="en-US" sz="1600" kern="0" dirty="0">
                <a:solidFill>
                  <a:srgbClr val="00B050"/>
                </a:solidFill>
                <a:latin typeface="Palatino Linotype" panose="02040502050505030304" pitchFamily="18" charset="0"/>
              </a:rPr>
              <a:t>Decision Making</a:t>
            </a:r>
          </a:p>
          <a:p>
            <a:pPr lvl="1">
              <a:lnSpc>
                <a:spcPct val="120000"/>
              </a:lnSpc>
            </a:pPr>
            <a:r>
              <a:rPr lang="en-US" sz="1600" kern="0" dirty="0">
                <a:solidFill>
                  <a:srgbClr val="00B050"/>
                </a:solidFill>
                <a:latin typeface="Palatino Linotype" panose="02040502050505030304" pitchFamily="18" charset="0"/>
              </a:rPr>
              <a:t>Money Management</a:t>
            </a:r>
          </a:p>
          <a:p>
            <a:pPr lvl="1">
              <a:lnSpc>
                <a:spcPct val="120000"/>
              </a:lnSpc>
            </a:pPr>
            <a:r>
              <a:rPr lang="en-US" sz="1600" kern="0" dirty="0">
                <a:solidFill>
                  <a:srgbClr val="00B050"/>
                </a:solidFill>
                <a:latin typeface="Palatino Linotype" panose="02040502050505030304" pitchFamily="18" charset="0"/>
              </a:rPr>
              <a:t>People Skills</a:t>
            </a:r>
          </a:p>
          <a:p>
            <a:pPr lvl="1">
              <a:lnSpc>
                <a:spcPct val="120000"/>
              </a:lnSpc>
            </a:pPr>
            <a:r>
              <a:rPr lang="en-US" sz="1600" kern="0" dirty="0">
                <a:solidFill>
                  <a:srgbClr val="00B050"/>
                </a:solidFill>
                <a:latin typeface="Palatino Linotype" panose="02040502050505030304" pitchFamily="18" charset="0"/>
              </a:rPr>
              <a:t>Business Ethics</a:t>
            </a:r>
            <a:r>
              <a:rPr lang="en-US" sz="1600" kern="0" dirty="0">
                <a:latin typeface="Palatino Linotype" panose="02040502050505030304" pitchFamily="18" charset="0"/>
              </a:rPr>
              <a:t>. </a:t>
            </a:r>
          </a:p>
          <a:p>
            <a:pPr>
              <a:lnSpc>
                <a:spcPct val="120000"/>
              </a:lnSpc>
            </a:pPr>
            <a:r>
              <a:rPr lang="en-US" sz="2000" kern="0" dirty="0">
                <a:latin typeface="Palatino Linotype" panose="02040502050505030304" pitchFamily="18" charset="0"/>
              </a:rPr>
              <a:t>All of the </a:t>
            </a:r>
            <a:r>
              <a:rPr lang="en-US" sz="2000" kern="0" dirty="0">
                <a:solidFill>
                  <a:srgbClr val="00B050"/>
                </a:solidFill>
                <a:latin typeface="Palatino Linotype" panose="02040502050505030304" pitchFamily="18" charset="0"/>
              </a:rPr>
              <a:t>proceeds</a:t>
            </a:r>
            <a:r>
              <a:rPr lang="en-US" sz="2000" kern="0" dirty="0">
                <a:latin typeface="Palatino Linotype" panose="02040502050505030304" pitchFamily="18" charset="0"/>
              </a:rPr>
              <a:t> generated from product programs stay right here to support Girl Scout programming in our area.</a:t>
            </a:r>
          </a:p>
        </p:txBody>
      </p:sp>
    </p:spTree>
    <p:extLst>
      <p:ext uri="{BB962C8B-B14F-4D97-AF65-F5344CB8AC3E}">
        <p14:creationId xmlns:p14="http://schemas.microsoft.com/office/powerpoint/2010/main" val="6171176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20</a:t>
            </a:fld>
            <a:endParaRPr lang="en-US" dirty="0"/>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Title 1">
            <a:extLst>
              <a:ext uri="{FF2B5EF4-FFF2-40B4-BE49-F238E27FC236}">
                <a16:creationId xmlns:a16="http://schemas.microsoft.com/office/drawing/2014/main" id="{379885D4-3F5F-45DA-A523-BDC2EE150354}"/>
              </a:ext>
            </a:extLst>
          </p:cNvPr>
          <p:cNvSpPr>
            <a:spLocks noGrp="1"/>
          </p:cNvSpPr>
          <p:nvPr>
            <p:ph type="title"/>
          </p:nvPr>
        </p:nvSpPr>
        <p:spPr>
          <a:xfrm>
            <a:off x="239713" y="342900"/>
            <a:ext cx="11734800" cy="766763"/>
          </a:xfrm>
        </p:spPr>
        <p:txBody>
          <a:bodyPr>
            <a:normAutofit/>
          </a:bodyPr>
          <a:lstStyle/>
          <a:p>
            <a:r>
              <a:rPr lang="en-US" b="1" dirty="0">
                <a:ln w="22225">
                  <a:solidFill>
                    <a:srgbClr val="00B050"/>
                  </a:solidFill>
                  <a:prstDash val="solid"/>
                </a:ln>
                <a:solidFill>
                  <a:schemeClr val="accent1"/>
                </a:solidFill>
              </a:rPr>
              <a:t>Online selling</a:t>
            </a:r>
          </a:p>
        </p:txBody>
      </p:sp>
      <p:sp>
        <p:nvSpPr>
          <p:cNvPr id="6" name="Content Placeholder 2">
            <a:extLst>
              <a:ext uri="{FF2B5EF4-FFF2-40B4-BE49-F238E27FC236}">
                <a16:creationId xmlns:a16="http://schemas.microsoft.com/office/drawing/2014/main" id="{CBF31FE2-FC20-463E-8165-F9C75C528282}"/>
              </a:ext>
            </a:extLst>
          </p:cNvPr>
          <p:cNvSpPr txBox="1">
            <a:spLocks/>
          </p:cNvSpPr>
          <p:nvPr/>
        </p:nvSpPr>
        <p:spPr>
          <a:xfrm>
            <a:off x="838200" y="139699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Palatino Linotype" panose="02040502050505030304" pitchFamily="18" charset="0"/>
              </a:rPr>
              <a:t>Girl Scouts may only sell cookies and nuts through GSGLA sponsored online platforms.</a:t>
            </a:r>
          </a:p>
          <a:p>
            <a:pPr>
              <a:buClr>
                <a:schemeClr val="tx1"/>
              </a:buClr>
            </a:pPr>
            <a:r>
              <a:rPr lang="en-US" sz="2400" dirty="0">
                <a:solidFill>
                  <a:srgbClr val="00B050"/>
                </a:solidFill>
                <a:latin typeface="Palatino Linotype" panose="02040502050505030304" pitchFamily="18" charset="0"/>
              </a:rPr>
              <a:t>Orders and payments </a:t>
            </a:r>
            <a:r>
              <a:rPr lang="en-US" sz="2400" dirty="0">
                <a:latin typeface="Palatino Linotype" panose="02040502050505030304" pitchFamily="18" charset="0"/>
              </a:rPr>
              <a:t>are taken through M2OS and Digital Cookie.</a:t>
            </a:r>
          </a:p>
          <a:p>
            <a:r>
              <a:rPr lang="en-US" sz="2400" dirty="0">
                <a:latin typeface="Palatino Linotype" panose="02040502050505030304" pitchFamily="18" charset="0"/>
              </a:rPr>
              <a:t>Orders may be for </a:t>
            </a:r>
            <a:r>
              <a:rPr lang="en-US" sz="2400" dirty="0">
                <a:solidFill>
                  <a:srgbClr val="00B050"/>
                </a:solidFill>
                <a:latin typeface="Palatino Linotype" panose="02040502050505030304" pitchFamily="18" charset="0"/>
              </a:rPr>
              <a:t>girl delivery, shipping, or a donation </a:t>
            </a:r>
            <a:r>
              <a:rPr lang="en-US" sz="2400" dirty="0">
                <a:latin typeface="Palatino Linotype" panose="02040502050505030304" pitchFamily="18" charset="0"/>
              </a:rPr>
              <a:t>program.</a:t>
            </a:r>
          </a:p>
          <a:p>
            <a:pPr>
              <a:buClr>
                <a:schemeClr val="tx1"/>
              </a:buClr>
            </a:pPr>
            <a:r>
              <a:rPr lang="en-US" sz="2400" dirty="0">
                <a:solidFill>
                  <a:srgbClr val="00B050"/>
                </a:solidFill>
                <a:latin typeface="Palatino Linotype" panose="02040502050505030304" pitchFamily="18" charset="0"/>
              </a:rPr>
              <a:t>Check</a:t>
            </a:r>
            <a:r>
              <a:rPr lang="en-US" sz="2400" dirty="0">
                <a:latin typeface="Palatino Linotype" panose="02040502050505030304" pitchFamily="18" charset="0"/>
              </a:rPr>
              <a:t> Digital Cookie regularly for new orders.</a:t>
            </a:r>
          </a:p>
          <a:p>
            <a:r>
              <a:rPr lang="en-US" sz="2400" dirty="0">
                <a:latin typeface="Palatino Linotype" panose="02040502050505030304" pitchFamily="18" charset="0"/>
              </a:rPr>
              <a:t>Girl Scout products </a:t>
            </a:r>
            <a:r>
              <a:rPr lang="en-US" sz="2400" dirty="0">
                <a:solidFill>
                  <a:srgbClr val="00B050"/>
                </a:solidFill>
                <a:latin typeface="Palatino Linotype" panose="02040502050505030304" pitchFamily="18" charset="0"/>
              </a:rPr>
              <a:t>may not be sold on resale websites.</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40289155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21</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Cookie booths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5D27E656-C3A8-4350-BB29-46EE2E00FD4A}"/>
              </a:ext>
            </a:extLst>
          </p:cNvPr>
          <p:cNvSpPr txBox="1">
            <a:spLocks/>
          </p:cNvSpPr>
          <p:nvPr/>
        </p:nvSpPr>
        <p:spPr>
          <a:xfrm>
            <a:off x="746760" y="1155300"/>
            <a:ext cx="10515600" cy="515547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Palatino Linotype" panose="02040502050505030304" pitchFamily="18" charset="0"/>
              </a:rPr>
              <a:t>Cookie </a:t>
            </a:r>
            <a:r>
              <a:rPr lang="en-US" sz="2400" dirty="0">
                <a:solidFill>
                  <a:srgbClr val="00B050"/>
                </a:solidFill>
                <a:latin typeface="Palatino Linotype" panose="02040502050505030304" pitchFamily="18" charset="0"/>
              </a:rPr>
              <a:t>booths </a:t>
            </a:r>
            <a:r>
              <a:rPr lang="en-US" sz="2400" dirty="0">
                <a:latin typeface="Palatino Linotype" panose="02040502050505030304" pitchFamily="18" charset="0"/>
              </a:rPr>
              <a:t>are stations set up at a store or other business.</a:t>
            </a:r>
          </a:p>
          <a:p>
            <a:r>
              <a:rPr lang="en-US" sz="2400" dirty="0">
                <a:latin typeface="Palatino Linotype" panose="02040502050505030304" pitchFamily="18" charset="0"/>
              </a:rPr>
              <a:t>We are guests and need to be on our BEST </a:t>
            </a:r>
            <a:r>
              <a:rPr lang="en-US" sz="2400" dirty="0">
                <a:solidFill>
                  <a:srgbClr val="00B050"/>
                </a:solidFill>
                <a:latin typeface="Palatino Linotype" panose="02040502050505030304" pitchFamily="18" charset="0"/>
              </a:rPr>
              <a:t>behavior</a:t>
            </a:r>
            <a:r>
              <a:rPr lang="en-US" sz="2400" dirty="0">
                <a:latin typeface="Palatino Linotype" panose="02040502050505030304" pitchFamily="18" charset="0"/>
              </a:rPr>
              <a:t>. </a:t>
            </a:r>
          </a:p>
          <a:p>
            <a:r>
              <a:rPr lang="en-US" sz="2400" dirty="0">
                <a:latin typeface="Palatino Linotype" panose="02040502050505030304" pitchFamily="18" charset="0"/>
              </a:rPr>
              <a:t>Booths may only be conducted during the </a:t>
            </a:r>
            <a:r>
              <a:rPr lang="en-US" sz="2400" dirty="0">
                <a:solidFill>
                  <a:srgbClr val="00B050"/>
                </a:solidFill>
                <a:latin typeface="Palatino Linotype" panose="02040502050505030304" pitchFamily="18" charset="0"/>
              </a:rPr>
              <a:t>scheduled dates</a:t>
            </a:r>
            <a:r>
              <a:rPr lang="en-US" sz="2400" dirty="0">
                <a:latin typeface="Palatino Linotype" panose="02040502050505030304" pitchFamily="18" charset="0"/>
              </a:rPr>
              <a:t>.</a:t>
            </a:r>
          </a:p>
          <a:p>
            <a:r>
              <a:rPr lang="en-US" sz="2400" dirty="0">
                <a:latin typeface="Palatino Linotype" panose="02040502050505030304" pitchFamily="18" charset="0"/>
              </a:rPr>
              <a:t>The booth locations are </a:t>
            </a:r>
            <a:r>
              <a:rPr lang="en-US" sz="2400" dirty="0">
                <a:solidFill>
                  <a:srgbClr val="00B050"/>
                </a:solidFill>
                <a:latin typeface="Palatino Linotype" panose="02040502050505030304" pitchFamily="18" charset="0"/>
              </a:rPr>
              <a:t>pre-authorized</a:t>
            </a:r>
            <a:r>
              <a:rPr lang="en-US" sz="2400" dirty="0">
                <a:latin typeface="Palatino Linotype" panose="02040502050505030304" pitchFamily="18" charset="0"/>
              </a:rPr>
              <a:t> by GSGLA and scheduled by the Juliette Advisor. </a:t>
            </a:r>
          </a:p>
          <a:p>
            <a:r>
              <a:rPr lang="en-US" sz="2400" dirty="0">
                <a:latin typeface="Palatino Linotype" panose="02040502050505030304" pitchFamily="18" charset="0"/>
              </a:rPr>
              <a:t>Seek required approval for any </a:t>
            </a:r>
            <a:r>
              <a:rPr lang="en-US" sz="2400" dirty="0">
                <a:solidFill>
                  <a:srgbClr val="00B050"/>
                </a:solidFill>
                <a:latin typeface="Palatino Linotype" panose="02040502050505030304" pitchFamily="18" charset="0"/>
              </a:rPr>
              <a:t>special booth </a:t>
            </a:r>
            <a:r>
              <a:rPr lang="en-US" sz="2400" dirty="0">
                <a:latin typeface="Palatino Linotype" panose="02040502050505030304" pitchFamily="18" charset="0"/>
              </a:rPr>
              <a:t>locations outside of what is offered.</a:t>
            </a:r>
          </a:p>
          <a:p>
            <a:r>
              <a:rPr lang="en-US" sz="2400" dirty="0">
                <a:latin typeface="Palatino Linotype" panose="02040502050505030304" pitchFamily="18" charset="0"/>
              </a:rPr>
              <a:t>Only </a:t>
            </a:r>
            <a:r>
              <a:rPr lang="en-US" sz="2400" dirty="0">
                <a:solidFill>
                  <a:srgbClr val="00B050"/>
                </a:solidFill>
                <a:latin typeface="Palatino Linotype" panose="02040502050505030304" pitchFamily="18" charset="0"/>
              </a:rPr>
              <a:t>registered</a:t>
            </a:r>
            <a:r>
              <a:rPr lang="en-US" sz="2400" dirty="0">
                <a:latin typeface="Palatino Linotype" panose="02040502050505030304" pitchFamily="18" charset="0"/>
              </a:rPr>
              <a:t> Girl Scouts can booth.</a:t>
            </a:r>
          </a:p>
          <a:p>
            <a:r>
              <a:rPr lang="en-US" sz="2400" dirty="0" err="1">
                <a:latin typeface="Palatino Linotype" panose="02040502050505030304" pitchFamily="18" charset="0"/>
              </a:rPr>
              <a:t>Juliettes</a:t>
            </a:r>
            <a:r>
              <a:rPr lang="en-US" sz="2400" dirty="0">
                <a:latin typeface="Palatino Linotype" panose="02040502050505030304" pitchFamily="18" charset="0"/>
              </a:rPr>
              <a:t> can </a:t>
            </a:r>
            <a:r>
              <a:rPr lang="en-US" sz="2400" dirty="0">
                <a:solidFill>
                  <a:srgbClr val="00B050"/>
                </a:solidFill>
                <a:latin typeface="Palatino Linotype" panose="02040502050505030304" pitchFamily="18" charset="0"/>
              </a:rPr>
              <a:t>share</a:t>
            </a:r>
            <a:r>
              <a:rPr lang="en-US" sz="2400" dirty="0">
                <a:latin typeface="Palatino Linotype" panose="02040502050505030304" pitchFamily="18" charset="0"/>
              </a:rPr>
              <a:t> a booth site with another Juliette or other Girl Scout troops. </a:t>
            </a:r>
          </a:p>
          <a:p>
            <a:r>
              <a:rPr lang="en-US" sz="2400" dirty="0">
                <a:latin typeface="Palatino Linotype" panose="02040502050505030304" pitchFamily="18" charset="0"/>
              </a:rPr>
              <a:t>Each booth requires both </a:t>
            </a:r>
            <a:r>
              <a:rPr lang="en-US" sz="2400" dirty="0">
                <a:solidFill>
                  <a:srgbClr val="00B050"/>
                </a:solidFill>
                <a:latin typeface="Palatino Linotype" panose="02040502050505030304" pitchFamily="18" charset="0"/>
              </a:rPr>
              <a:t>girls and adults </a:t>
            </a:r>
            <a:r>
              <a:rPr lang="en-US" sz="2400" dirty="0">
                <a:latin typeface="Palatino Linotype" panose="02040502050505030304" pitchFamily="18" charset="0"/>
              </a:rPr>
              <a:t>to be present. </a:t>
            </a:r>
          </a:p>
          <a:p>
            <a:r>
              <a:rPr lang="en-US" sz="2400" dirty="0">
                <a:solidFill>
                  <a:srgbClr val="00B050"/>
                </a:solidFill>
                <a:latin typeface="Palatino Linotype" panose="02040502050505030304" pitchFamily="18" charset="0"/>
              </a:rPr>
              <a:t>Two adults </a:t>
            </a:r>
            <a:r>
              <a:rPr lang="en-US" sz="2400" dirty="0">
                <a:latin typeface="Palatino Linotype" panose="02040502050505030304" pitchFamily="18" charset="0"/>
              </a:rPr>
              <a:t>are required to be present at all times, at least one of whom is female. One adult must be a </a:t>
            </a:r>
            <a:r>
              <a:rPr lang="en-US" sz="2400" dirty="0">
                <a:solidFill>
                  <a:srgbClr val="00B050"/>
                </a:solidFill>
                <a:latin typeface="Palatino Linotype" panose="02040502050505030304" pitchFamily="18" charset="0"/>
              </a:rPr>
              <a:t>registered</a:t>
            </a:r>
            <a:r>
              <a:rPr lang="en-US" sz="2400" dirty="0">
                <a:latin typeface="Palatino Linotype" panose="02040502050505030304" pitchFamily="18" charset="0"/>
              </a:rPr>
              <a:t> member of GSUSA.</a:t>
            </a:r>
          </a:p>
          <a:p>
            <a:pPr>
              <a:buClr>
                <a:schemeClr val="tx1"/>
              </a:buClr>
            </a:pPr>
            <a:r>
              <a:rPr lang="en-US" sz="2400" dirty="0">
                <a:solidFill>
                  <a:srgbClr val="00B050"/>
                </a:solidFill>
                <a:latin typeface="Palatino Linotype" panose="02040502050505030304" pitchFamily="18" charset="0"/>
              </a:rPr>
              <a:t>One Girl / One Parent Boothing </a:t>
            </a:r>
            <a:r>
              <a:rPr lang="en-US" sz="2400" dirty="0">
                <a:latin typeface="Palatino Linotype" panose="02040502050505030304" pitchFamily="18" charset="0"/>
              </a:rPr>
              <a:t>(available for Cadettes and older ONLY)</a:t>
            </a:r>
            <a:r>
              <a:rPr lang="en-US" sz="2000" dirty="0">
                <a:latin typeface="Palatino Linotype" panose="02040502050505030304" pitchFamily="18" charset="0"/>
              </a:rPr>
              <a:t>.</a:t>
            </a:r>
          </a:p>
        </p:txBody>
      </p:sp>
    </p:spTree>
    <p:extLst>
      <p:ext uri="{BB962C8B-B14F-4D97-AF65-F5344CB8AC3E}">
        <p14:creationId xmlns:p14="http://schemas.microsoft.com/office/powerpoint/2010/main" val="30986569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22</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Special booths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8624B524-A4AF-4454-BF4B-6B30F932058C}"/>
              </a:ext>
            </a:extLst>
          </p:cNvPr>
          <p:cNvSpPr txBox="1">
            <a:spLocks/>
          </p:cNvSpPr>
          <p:nvPr/>
        </p:nvSpPr>
        <p:spPr>
          <a:xfrm>
            <a:off x="838200" y="14827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Special booths are a </a:t>
            </a:r>
            <a:r>
              <a:rPr lang="en-US" dirty="0">
                <a:solidFill>
                  <a:srgbClr val="00B050"/>
                </a:solidFill>
                <a:latin typeface="Palatino Linotype" panose="02040502050505030304" pitchFamily="18" charset="0"/>
              </a:rPr>
              <a:t>unique, one-time </a:t>
            </a:r>
            <a:r>
              <a:rPr lang="en-US" dirty="0">
                <a:latin typeface="Palatino Linotype" panose="02040502050505030304" pitchFamily="18" charset="0"/>
              </a:rPr>
              <a:t>opportunity.</a:t>
            </a:r>
          </a:p>
          <a:p>
            <a:r>
              <a:rPr lang="en-US" dirty="0">
                <a:latin typeface="Palatino Linotype" panose="02040502050505030304" pitchFamily="18" charset="0"/>
              </a:rPr>
              <a:t>Examples: </a:t>
            </a:r>
            <a:r>
              <a:rPr lang="en-US" dirty="0">
                <a:solidFill>
                  <a:srgbClr val="00B050"/>
                </a:solidFill>
                <a:latin typeface="Palatino Linotype" panose="02040502050505030304" pitchFamily="18" charset="0"/>
              </a:rPr>
              <a:t>churches, schools, sporting events, and small businesses</a:t>
            </a:r>
            <a:r>
              <a:rPr lang="en-US" dirty="0">
                <a:latin typeface="Palatino Linotype" panose="02040502050505030304" pitchFamily="18" charset="0"/>
              </a:rPr>
              <a:t>.  </a:t>
            </a:r>
          </a:p>
          <a:p>
            <a:r>
              <a:rPr lang="en-US" dirty="0">
                <a:latin typeface="Palatino Linotype" panose="02040502050505030304" pitchFamily="18" charset="0"/>
              </a:rPr>
              <a:t>Special booth requests require written </a:t>
            </a:r>
            <a:r>
              <a:rPr lang="en-US" dirty="0">
                <a:solidFill>
                  <a:srgbClr val="00B050"/>
                </a:solidFill>
                <a:latin typeface="Palatino Linotype" panose="02040502050505030304" pitchFamily="18" charset="0"/>
              </a:rPr>
              <a:t>pre-approval</a:t>
            </a:r>
            <a:r>
              <a:rPr lang="en-US" dirty="0">
                <a:latin typeface="Palatino Linotype" panose="02040502050505030304" pitchFamily="18" charset="0"/>
              </a:rPr>
              <a:t> from your Juliette Advisor.</a:t>
            </a:r>
          </a:p>
        </p:txBody>
      </p:sp>
    </p:spTree>
    <p:extLst>
      <p:ext uri="{BB962C8B-B14F-4D97-AF65-F5344CB8AC3E}">
        <p14:creationId xmlns:p14="http://schemas.microsoft.com/office/powerpoint/2010/main" val="215342264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23</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a:xfrm>
            <a:off x="457200" y="256240"/>
            <a:ext cx="11734800" cy="766823"/>
          </a:xfrm>
        </p:spPr>
        <p:txBody>
          <a:bodyPr>
            <a:normAutofit/>
          </a:bodyPr>
          <a:lstStyle/>
          <a:p>
            <a:r>
              <a:rPr lang="en-US" b="1" dirty="0">
                <a:ln w="22225">
                  <a:solidFill>
                    <a:srgbClr val="00B050"/>
                  </a:solidFill>
                  <a:prstDash val="solid"/>
                </a:ln>
                <a:solidFill>
                  <a:schemeClr val="accent1"/>
                </a:solidFill>
              </a:rPr>
              <a:t>Before, during, + after a booth</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808BF4BA-AA14-4C68-8708-C4ADE68BEE62}"/>
              </a:ext>
            </a:extLst>
          </p:cNvPr>
          <p:cNvSpPr txBox="1">
            <a:spLocks/>
          </p:cNvSpPr>
          <p:nvPr/>
        </p:nvSpPr>
        <p:spPr>
          <a:xfrm>
            <a:off x="838200" y="836612"/>
            <a:ext cx="10515600" cy="51847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Palatino Linotype" panose="02040502050505030304" pitchFamily="18" charset="0"/>
              </a:rPr>
              <a:t>Arrive on time and end </a:t>
            </a:r>
            <a:r>
              <a:rPr lang="en-US" sz="2000" dirty="0">
                <a:solidFill>
                  <a:srgbClr val="00B050"/>
                </a:solidFill>
                <a:latin typeface="Palatino Linotype" panose="02040502050505030304" pitchFamily="18" charset="0"/>
              </a:rPr>
              <a:t>on time</a:t>
            </a:r>
            <a:r>
              <a:rPr lang="en-US" sz="2000" dirty="0">
                <a:latin typeface="Palatino Linotype" panose="02040502050505030304" pitchFamily="18" charset="0"/>
              </a:rPr>
              <a:t>. </a:t>
            </a:r>
          </a:p>
          <a:p>
            <a:r>
              <a:rPr lang="en-US" sz="2000" dirty="0">
                <a:latin typeface="Palatino Linotype" panose="02040502050505030304" pitchFamily="18" charset="0"/>
              </a:rPr>
              <a:t>Set up your booth to </a:t>
            </a:r>
            <a:r>
              <a:rPr lang="en-US" sz="2000" dirty="0">
                <a:solidFill>
                  <a:srgbClr val="00B050"/>
                </a:solidFill>
                <a:latin typeface="Palatino Linotype" panose="02040502050505030304" pitchFamily="18" charset="0"/>
              </a:rPr>
              <a:t>appeal</a:t>
            </a:r>
            <a:r>
              <a:rPr lang="en-US" sz="2000" dirty="0">
                <a:latin typeface="Palatino Linotype" panose="02040502050505030304" pitchFamily="18" charset="0"/>
              </a:rPr>
              <a:t> to customers. </a:t>
            </a:r>
          </a:p>
          <a:p>
            <a:r>
              <a:rPr lang="en-US" sz="2000" dirty="0">
                <a:latin typeface="Palatino Linotype" panose="02040502050505030304" pitchFamily="18" charset="0"/>
              </a:rPr>
              <a:t>Be </a:t>
            </a:r>
            <a:r>
              <a:rPr lang="en-US" sz="2000" dirty="0">
                <a:solidFill>
                  <a:srgbClr val="00B050"/>
                </a:solidFill>
                <a:latin typeface="Palatino Linotype" panose="02040502050505030304" pitchFamily="18" charset="0"/>
              </a:rPr>
              <a:t>polite</a:t>
            </a:r>
            <a:r>
              <a:rPr lang="en-US" sz="2000" dirty="0">
                <a:latin typeface="Palatino Linotype" panose="02040502050505030304" pitchFamily="18" charset="0"/>
              </a:rPr>
              <a:t> and have your </a:t>
            </a:r>
            <a:r>
              <a:rPr lang="en-US" sz="2000" dirty="0">
                <a:solidFill>
                  <a:srgbClr val="00B050"/>
                </a:solidFill>
                <a:latin typeface="Palatino Linotype" panose="02040502050505030304" pitchFamily="18" charset="0"/>
              </a:rPr>
              <a:t>sales pitch </a:t>
            </a:r>
            <a:r>
              <a:rPr lang="en-US" sz="2000" dirty="0">
                <a:latin typeface="Palatino Linotype" panose="02040502050505030304" pitchFamily="18" charset="0"/>
              </a:rPr>
              <a:t>ready for interested shoppers.</a:t>
            </a:r>
          </a:p>
          <a:p>
            <a:r>
              <a:rPr lang="en-US" sz="2000" dirty="0">
                <a:latin typeface="Palatino Linotype" panose="02040502050505030304" pitchFamily="18" charset="0"/>
              </a:rPr>
              <a:t>Ensure the </a:t>
            </a:r>
            <a:r>
              <a:rPr lang="en-US" sz="2000" dirty="0">
                <a:solidFill>
                  <a:srgbClr val="00B050"/>
                </a:solidFill>
                <a:latin typeface="Palatino Linotype" panose="02040502050505030304" pitchFamily="18" charset="0"/>
              </a:rPr>
              <a:t>cookies</a:t>
            </a:r>
            <a:r>
              <a:rPr lang="en-US" sz="2000" dirty="0">
                <a:latin typeface="Palatino Linotype" panose="02040502050505030304" pitchFamily="18" charset="0"/>
              </a:rPr>
              <a:t> are right next to you and never out of your sight.</a:t>
            </a:r>
          </a:p>
          <a:p>
            <a:r>
              <a:rPr lang="en-US" sz="2000" dirty="0">
                <a:latin typeface="Palatino Linotype" panose="02040502050505030304" pitchFamily="18" charset="0"/>
              </a:rPr>
              <a:t>A </a:t>
            </a:r>
            <a:r>
              <a:rPr lang="en-US" sz="2000" dirty="0">
                <a:solidFill>
                  <a:srgbClr val="00B050"/>
                </a:solidFill>
                <a:latin typeface="Palatino Linotype" panose="02040502050505030304" pitchFamily="18" charset="0"/>
              </a:rPr>
              <a:t>cash box </a:t>
            </a:r>
            <a:r>
              <a:rPr lang="en-US" sz="2000" dirty="0">
                <a:latin typeface="Palatino Linotype" panose="02040502050505030304" pitchFamily="18" charset="0"/>
              </a:rPr>
              <a:t>MUST always be in your possession. </a:t>
            </a:r>
          </a:p>
          <a:p>
            <a:r>
              <a:rPr lang="en-US" sz="2000" dirty="0">
                <a:solidFill>
                  <a:srgbClr val="00B050"/>
                </a:solidFill>
                <a:latin typeface="Palatino Linotype" panose="02040502050505030304" pitchFamily="18" charset="0"/>
              </a:rPr>
              <a:t>Do not eat </a:t>
            </a:r>
            <a:r>
              <a:rPr lang="en-US" sz="2000" dirty="0">
                <a:latin typeface="Palatino Linotype" panose="02040502050505030304" pitchFamily="18" charset="0"/>
              </a:rPr>
              <a:t>anywhere near the booth site.</a:t>
            </a:r>
          </a:p>
          <a:p>
            <a:pPr>
              <a:buClr>
                <a:schemeClr val="tx1"/>
              </a:buClr>
            </a:pPr>
            <a:r>
              <a:rPr lang="en-US" sz="2000" dirty="0">
                <a:latin typeface="Palatino Linotype" panose="02040502050505030304" pitchFamily="18" charset="0"/>
              </a:rPr>
              <a:t>Have a </a:t>
            </a:r>
            <a:r>
              <a:rPr lang="en-US" sz="2000" dirty="0">
                <a:solidFill>
                  <a:srgbClr val="00B050"/>
                </a:solidFill>
                <a:latin typeface="Palatino Linotype" panose="02040502050505030304" pitchFamily="18" charset="0"/>
              </a:rPr>
              <a:t>great attitude</a:t>
            </a:r>
            <a:r>
              <a:rPr lang="en-US" sz="2000" dirty="0">
                <a:latin typeface="Palatino Linotype" panose="02040502050505030304" pitchFamily="18" charset="0"/>
              </a:rPr>
              <a:t>, smile, and say thank you even if a customer does not buy.</a:t>
            </a:r>
          </a:p>
          <a:p>
            <a:pPr>
              <a:buClr>
                <a:schemeClr val="tx1"/>
              </a:buClr>
            </a:pPr>
            <a:r>
              <a:rPr lang="en-US" sz="2000" dirty="0">
                <a:latin typeface="Palatino Linotype" panose="02040502050505030304" pitchFamily="18" charset="0"/>
              </a:rPr>
              <a:t>Do not block the entrance.</a:t>
            </a:r>
          </a:p>
          <a:p>
            <a:pPr>
              <a:buClr>
                <a:schemeClr val="tx1"/>
              </a:buClr>
            </a:pPr>
            <a:r>
              <a:rPr lang="en-US" sz="2000" dirty="0">
                <a:latin typeface="Palatino Linotype" panose="02040502050505030304" pitchFamily="18" charset="0"/>
              </a:rPr>
              <a:t>All </a:t>
            </a:r>
            <a:r>
              <a:rPr lang="en-US" sz="2000" dirty="0">
                <a:solidFill>
                  <a:srgbClr val="00B050"/>
                </a:solidFill>
                <a:latin typeface="Palatino Linotype" panose="02040502050505030304" pitchFamily="18" charset="0"/>
              </a:rPr>
              <a:t>conflicts must be resolved</a:t>
            </a:r>
            <a:r>
              <a:rPr lang="en-US" sz="2000" dirty="0">
                <a:latin typeface="Palatino Linotype" panose="02040502050505030304" pitchFamily="18" charset="0"/>
              </a:rPr>
              <a:t> quietly, peacefully, and out of ear shot from the girls.</a:t>
            </a:r>
          </a:p>
          <a:p>
            <a:pPr>
              <a:buClr>
                <a:schemeClr val="tx1"/>
              </a:buClr>
            </a:pPr>
            <a:r>
              <a:rPr lang="en-US" sz="2000" dirty="0">
                <a:latin typeface="Palatino Linotype" panose="02040502050505030304" pitchFamily="18" charset="0"/>
              </a:rPr>
              <a:t>Cell phones devices should not be used during your boothing shift for personal use. </a:t>
            </a:r>
          </a:p>
          <a:p>
            <a:pPr>
              <a:buClr>
                <a:schemeClr val="tx1"/>
              </a:buClr>
            </a:pPr>
            <a:r>
              <a:rPr lang="en-US" sz="2000" dirty="0">
                <a:solidFill>
                  <a:srgbClr val="00B050"/>
                </a:solidFill>
                <a:latin typeface="Palatino Linotype" panose="02040502050505030304" pitchFamily="18" charset="0"/>
              </a:rPr>
              <a:t>Clean</a:t>
            </a:r>
            <a:r>
              <a:rPr lang="en-US" sz="2000" dirty="0">
                <a:latin typeface="Palatino Linotype" panose="02040502050505030304" pitchFamily="18" charset="0"/>
              </a:rPr>
              <a:t> </a:t>
            </a:r>
            <a:r>
              <a:rPr lang="en-US" sz="2000" dirty="0">
                <a:solidFill>
                  <a:srgbClr val="00B050"/>
                </a:solidFill>
                <a:latin typeface="Palatino Linotype" panose="02040502050505030304" pitchFamily="18" charset="0"/>
              </a:rPr>
              <a:t>up</a:t>
            </a:r>
            <a:r>
              <a:rPr lang="en-US" sz="2000" dirty="0">
                <a:latin typeface="Palatino Linotype" panose="02040502050505030304" pitchFamily="18" charset="0"/>
              </a:rPr>
              <a:t> ALL trash and take it with you to dispose of. </a:t>
            </a:r>
          </a:p>
          <a:p>
            <a:pPr>
              <a:buClr>
                <a:schemeClr val="tx1"/>
              </a:buClr>
            </a:pPr>
            <a:r>
              <a:rPr lang="en-US" sz="2000" dirty="0">
                <a:latin typeface="Palatino Linotype" panose="02040502050505030304" pitchFamily="18" charset="0"/>
              </a:rPr>
              <a:t>If someone takes money or cookies from your booth, </a:t>
            </a:r>
            <a:r>
              <a:rPr lang="en-US" sz="2000" dirty="0">
                <a:solidFill>
                  <a:srgbClr val="00B050"/>
                </a:solidFill>
                <a:latin typeface="Palatino Linotype" panose="02040502050505030304" pitchFamily="18" charset="0"/>
              </a:rPr>
              <a:t>do not attempt to physically recover </a:t>
            </a:r>
            <a:r>
              <a:rPr lang="en-US" sz="2000" dirty="0">
                <a:latin typeface="Palatino Linotype" panose="02040502050505030304" pitchFamily="18" charset="0"/>
              </a:rPr>
              <a:t>the stolen items. </a:t>
            </a:r>
          </a:p>
        </p:txBody>
      </p:sp>
    </p:spTree>
    <p:extLst>
      <p:ext uri="{BB962C8B-B14F-4D97-AF65-F5344CB8AC3E}">
        <p14:creationId xmlns:p14="http://schemas.microsoft.com/office/powerpoint/2010/main" val="15352588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24</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So. Calif. council border agreement</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01AB66FF-B294-4C03-84E0-BCA38350869A}"/>
              </a:ext>
            </a:extLst>
          </p:cNvPr>
          <p:cNvSpPr txBox="1">
            <a:spLocks/>
          </p:cNvSpPr>
          <p:nvPr/>
        </p:nvSpPr>
        <p:spPr>
          <a:xfrm>
            <a:off x="838200" y="1396938"/>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Selling outside of the GSGLA council region is allowed on an </a:t>
            </a:r>
            <a:r>
              <a:rPr lang="en-US" dirty="0">
                <a:solidFill>
                  <a:srgbClr val="00B050"/>
                </a:solidFill>
                <a:latin typeface="Palatino Linotype" panose="02040502050505030304" pitchFamily="18" charset="0"/>
              </a:rPr>
              <a:t>exception</a:t>
            </a:r>
            <a:r>
              <a:rPr lang="en-US" dirty="0">
                <a:latin typeface="Palatino Linotype" panose="02040502050505030304" pitchFamily="18" charset="0"/>
              </a:rPr>
              <a:t> basis.</a:t>
            </a:r>
          </a:p>
          <a:p>
            <a:r>
              <a:rPr lang="en-US" b="1" dirty="0">
                <a:latin typeface="Palatino Linotype" panose="02040502050505030304" pitchFamily="18" charset="0"/>
              </a:rPr>
              <a:t>Family</a:t>
            </a:r>
            <a:r>
              <a:rPr lang="en-US" dirty="0">
                <a:latin typeface="Palatino Linotype" panose="02040502050505030304" pitchFamily="18" charset="0"/>
              </a:rPr>
              <a:t>:  </a:t>
            </a:r>
            <a:r>
              <a:rPr lang="en-US" dirty="0">
                <a:solidFill>
                  <a:srgbClr val="00B050"/>
                </a:solidFill>
                <a:latin typeface="Palatino Linotype" panose="02040502050505030304" pitchFamily="18" charset="0"/>
              </a:rPr>
              <a:t>Family and the family’s immediate neighbors</a:t>
            </a:r>
            <a:r>
              <a:rPr lang="en-US" dirty="0">
                <a:latin typeface="Palatino Linotype" panose="02040502050505030304" pitchFamily="18" charset="0"/>
              </a:rPr>
              <a:t>.</a:t>
            </a:r>
          </a:p>
          <a:p>
            <a:r>
              <a:rPr lang="en-US" b="1" dirty="0">
                <a:latin typeface="Palatino Linotype" panose="02040502050505030304" pitchFamily="18" charset="0"/>
              </a:rPr>
              <a:t>Friends</a:t>
            </a:r>
            <a:r>
              <a:rPr lang="en-US" dirty="0">
                <a:latin typeface="Palatino Linotype" panose="02040502050505030304" pitchFamily="18" charset="0"/>
              </a:rPr>
              <a:t>: </a:t>
            </a:r>
            <a:r>
              <a:rPr lang="en-US" dirty="0">
                <a:solidFill>
                  <a:srgbClr val="00B050"/>
                </a:solidFill>
                <a:latin typeface="Palatino Linotype" panose="02040502050505030304" pitchFamily="18" charset="0"/>
              </a:rPr>
              <a:t>Close friends.</a:t>
            </a:r>
            <a:endParaRPr lang="en-US" dirty="0">
              <a:latin typeface="Palatino Linotype" panose="02040502050505030304" pitchFamily="18" charset="0"/>
            </a:endParaRPr>
          </a:p>
          <a:p>
            <a:r>
              <a:rPr lang="en-US" b="1" dirty="0">
                <a:latin typeface="Palatino Linotype" panose="02040502050505030304" pitchFamily="18" charset="0"/>
              </a:rPr>
              <a:t>Workplace</a:t>
            </a:r>
            <a:r>
              <a:rPr lang="en-US" dirty="0">
                <a:latin typeface="Palatino Linotype" panose="02040502050505030304" pitchFamily="18" charset="0"/>
              </a:rPr>
              <a:t>:  </a:t>
            </a:r>
            <a:r>
              <a:rPr lang="en-US" dirty="0">
                <a:solidFill>
                  <a:srgbClr val="00B050"/>
                </a:solidFill>
                <a:latin typeface="Palatino Linotype" panose="02040502050505030304" pitchFamily="18" charset="0"/>
              </a:rPr>
              <a:t>Parent or caregiver’s workplace </a:t>
            </a:r>
            <a:r>
              <a:rPr lang="en-US" dirty="0">
                <a:latin typeface="Palatino Linotype" panose="02040502050505030304" pitchFamily="18" charset="0"/>
              </a:rPr>
              <a:t>only.</a:t>
            </a:r>
          </a:p>
          <a:p>
            <a:r>
              <a:rPr lang="en-US" b="1" dirty="0">
                <a:latin typeface="Palatino Linotype" panose="02040502050505030304" pitchFamily="18" charset="0"/>
              </a:rPr>
              <a:t>Cookie stands, walkabouts, and boothing of any kind</a:t>
            </a:r>
            <a:r>
              <a:rPr lang="en-US" dirty="0">
                <a:latin typeface="Palatino Linotype" panose="02040502050505030304" pitchFamily="18" charset="0"/>
              </a:rPr>
              <a:t>:  </a:t>
            </a:r>
            <a:r>
              <a:rPr lang="en-US" dirty="0">
                <a:solidFill>
                  <a:srgbClr val="00B050"/>
                </a:solidFill>
                <a:latin typeface="Palatino Linotype" panose="02040502050505030304" pitchFamily="18" charset="0"/>
              </a:rPr>
              <a:t>NEVER</a:t>
            </a:r>
            <a:r>
              <a:rPr lang="en-US" dirty="0">
                <a:latin typeface="Palatino Linotype" panose="02040502050505030304" pitchFamily="18" charset="0"/>
              </a:rPr>
              <a:t> allowed outside of GSGLA borders.</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362155880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25</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a:xfrm>
            <a:off x="240175" y="136525"/>
            <a:ext cx="11734800" cy="766823"/>
          </a:xfrm>
        </p:spPr>
        <p:txBody>
          <a:bodyPr>
            <a:normAutofit/>
          </a:bodyPr>
          <a:lstStyle/>
          <a:p>
            <a:r>
              <a:rPr lang="en-US" b="1" dirty="0">
                <a:ln w="22225">
                  <a:solidFill>
                    <a:srgbClr val="00B050"/>
                  </a:solidFill>
                  <a:prstDash val="solid"/>
                </a:ln>
                <a:solidFill>
                  <a:schemeClr val="accent1"/>
                </a:solidFill>
              </a:rPr>
              <a:t>Money handling</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DAC32B85-7EAC-4809-9E0D-CEC77D774ADB}"/>
              </a:ext>
            </a:extLst>
          </p:cNvPr>
          <p:cNvSpPr txBox="1">
            <a:spLocks/>
          </p:cNvSpPr>
          <p:nvPr/>
        </p:nvSpPr>
        <p:spPr>
          <a:xfrm>
            <a:off x="849775" y="1059233"/>
            <a:ext cx="10515600" cy="514123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Use the </a:t>
            </a:r>
            <a:r>
              <a:rPr lang="en-US" dirty="0">
                <a:solidFill>
                  <a:srgbClr val="00B050"/>
                </a:solidFill>
                <a:latin typeface="Palatino Linotype" panose="02040502050505030304" pitchFamily="18" charset="0"/>
              </a:rPr>
              <a:t>Take a Payment </a:t>
            </a:r>
            <a:r>
              <a:rPr lang="en-US" dirty="0">
                <a:latin typeface="Palatino Linotype" panose="02040502050505030304" pitchFamily="18" charset="0"/>
              </a:rPr>
              <a:t>feature in Digital Cookie to accept credit card payments.</a:t>
            </a:r>
          </a:p>
          <a:p>
            <a:r>
              <a:rPr lang="en-US" dirty="0">
                <a:solidFill>
                  <a:srgbClr val="00B050"/>
                </a:solidFill>
                <a:latin typeface="Palatino Linotype" panose="02040502050505030304" pitchFamily="18" charset="0"/>
              </a:rPr>
              <a:t>Count</a:t>
            </a:r>
            <a:r>
              <a:rPr lang="en-US" dirty="0">
                <a:latin typeface="Palatino Linotype" panose="02040502050505030304" pitchFamily="18" charset="0"/>
              </a:rPr>
              <a:t> the money collected </a:t>
            </a:r>
          </a:p>
          <a:p>
            <a:r>
              <a:rPr lang="en-US" dirty="0">
                <a:latin typeface="Palatino Linotype" panose="02040502050505030304" pitchFamily="18" charset="0"/>
              </a:rPr>
              <a:t>Only take </a:t>
            </a:r>
            <a:r>
              <a:rPr lang="en-US" dirty="0">
                <a:solidFill>
                  <a:srgbClr val="00B050"/>
                </a:solidFill>
                <a:latin typeface="Palatino Linotype" panose="02040502050505030304" pitchFamily="18" charset="0"/>
              </a:rPr>
              <a:t>checks</a:t>
            </a:r>
            <a:r>
              <a:rPr lang="en-US" dirty="0">
                <a:latin typeface="Palatino Linotype" panose="02040502050505030304" pitchFamily="18" charset="0"/>
              </a:rPr>
              <a:t> from people you know and trust. </a:t>
            </a:r>
          </a:p>
          <a:p>
            <a:pPr>
              <a:buClr>
                <a:schemeClr val="tx1"/>
              </a:buClr>
            </a:pPr>
            <a:r>
              <a:rPr lang="en-US" dirty="0">
                <a:latin typeface="Palatino Linotype" panose="02040502050505030304" pitchFamily="18" charset="0"/>
              </a:rPr>
              <a:t>Checks are to be made </a:t>
            </a:r>
            <a:r>
              <a:rPr lang="en-US" dirty="0">
                <a:solidFill>
                  <a:srgbClr val="00B050"/>
                </a:solidFill>
                <a:latin typeface="Palatino Linotype" panose="02040502050505030304" pitchFamily="18" charset="0"/>
              </a:rPr>
              <a:t>payable to your Service Unit</a:t>
            </a:r>
            <a:r>
              <a:rPr lang="en-US" dirty="0">
                <a:latin typeface="Palatino Linotype" panose="02040502050505030304" pitchFamily="18" charset="0"/>
              </a:rPr>
              <a:t>. </a:t>
            </a:r>
          </a:p>
          <a:p>
            <a:pPr>
              <a:buClr>
                <a:schemeClr val="tx1"/>
              </a:buClr>
            </a:pPr>
            <a:r>
              <a:rPr lang="en-US" dirty="0">
                <a:latin typeface="Palatino Linotype" panose="02040502050505030304" pitchFamily="18" charset="0"/>
              </a:rPr>
              <a:t>Parents may not accept payments from customers via </a:t>
            </a:r>
            <a:r>
              <a:rPr lang="en-US" dirty="0">
                <a:solidFill>
                  <a:srgbClr val="00B050"/>
                </a:solidFill>
                <a:latin typeface="Palatino Linotype" panose="02040502050505030304" pitchFamily="18" charset="0"/>
              </a:rPr>
              <a:t>payment apps</a:t>
            </a:r>
            <a:r>
              <a:rPr lang="en-US" dirty="0">
                <a:latin typeface="Palatino Linotype" panose="02040502050505030304" pitchFamily="18" charset="0"/>
              </a:rPr>
              <a:t>.</a:t>
            </a:r>
          </a:p>
          <a:p>
            <a:pPr>
              <a:buClr>
                <a:schemeClr val="tx1"/>
              </a:buClr>
            </a:pPr>
            <a:r>
              <a:rPr lang="en-US" dirty="0">
                <a:latin typeface="Palatino Linotype" panose="02040502050505030304" pitchFamily="18" charset="0"/>
              </a:rPr>
              <a:t>Do not accept bills </a:t>
            </a:r>
            <a:r>
              <a:rPr lang="en-US" dirty="0">
                <a:solidFill>
                  <a:srgbClr val="00B050"/>
                </a:solidFill>
                <a:latin typeface="Palatino Linotype" panose="02040502050505030304" pitchFamily="18" charset="0"/>
              </a:rPr>
              <a:t>larger than $20</a:t>
            </a:r>
            <a:r>
              <a:rPr lang="en-US" dirty="0">
                <a:latin typeface="Palatino Linotype" panose="02040502050505030304" pitchFamily="18" charset="0"/>
              </a:rPr>
              <a:t>. </a:t>
            </a:r>
          </a:p>
          <a:p>
            <a:pPr>
              <a:buClr>
                <a:schemeClr val="tx1"/>
              </a:buClr>
            </a:pPr>
            <a:r>
              <a:rPr lang="en-US" dirty="0">
                <a:solidFill>
                  <a:srgbClr val="00B050"/>
                </a:solidFill>
                <a:latin typeface="Palatino Linotype" panose="02040502050505030304" pitchFamily="18" charset="0"/>
              </a:rPr>
              <a:t>Turn in money </a:t>
            </a:r>
            <a:r>
              <a:rPr lang="en-US" dirty="0">
                <a:latin typeface="Palatino Linotype" panose="02040502050505030304" pitchFamily="18" charset="0"/>
              </a:rPr>
              <a:t>promptly and frequently. </a:t>
            </a:r>
          </a:p>
          <a:p>
            <a:pPr>
              <a:buClr>
                <a:schemeClr val="tx1"/>
              </a:buClr>
            </a:pPr>
            <a:r>
              <a:rPr lang="en-US" dirty="0">
                <a:solidFill>
                  <a:srgbClr val="00B050"/>
                </a:solidFill>
                <a:latin typeface="Palatino Linotype" panose="02040502050505030304" pitchFamily="18" charset="0"/>
              </a:rPr>
              <a:t>Families are responsible </a:t>
            </a:r>
            <a:r>
              <a:rPr lang="en-US" dirty="0">
                <a:latin typeface="Palatino Linotype" panose="02040502050505030304" pitchFamily="18" charset="0"/>
              </a:rPr>
              <a:t>for any lost, stolen or counterfeit money.</a:t>
            </a:r>
          </a:p>
        </p:txBody>
      </p:sp>
    </p:spTree>
    <p:extLst>
      <p:ext uri="{BB962C8B-B14F-4D97-AF65-F5344CB8AC3E}">
        <p14:creationId xmlns:p14="http://schemas.microsoft.com/office/powerpoint/2010/main" val="30315513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26</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Exchanges + returns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D803489D-DC0E-4BD0-B3CA-ADC77F1D9324}"/>
              </a:ext>
            </a:extLst>
          </p:cNvPr>
          <p:cNvSpPr txBox="1">
            <a:spLocks/>
          </p:cNvSpPr>
          <p:nvPr/>
        </p:nvSpPr>
        <p:spPr>
          <a:xfrm>
            <a:off x="838200" y="158178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dirty="0">
                <a:solidFill>
                  <a:srgbClr val="00B050"/>
                </a:solidFill>
                <a:latin typeface="Palatino Linotype" panose="02040502050505030304" pitchFamily="18" charset="0"/>
              </a:rPr>
              <a:t>Damaged</a:t>
            </a:r>
            <a:r>
              <a:rPr lang="en-US" dirty="0">
                <a:latin typeface="Palatino Linotype" panose="02040502050505030304" pitchFamily="18" charset="0"/>
              </a:rPr>
              <a:t> items will be exchanged for the same variety.</a:t>
            </a:r>
          </a:p>
          <a:p>
            <a:pPr>
              <a:buClr>
                <a:schemeClr val="tx1"/>
              </a:buClr>
            </a:pPr>
            <a:r>
              <a:rPr lang="en-US" dirty="0">
                <a:latin typeface="Palatino Linotype" panose="02040502050505030304" pitchFamily="18" charset="0"/>
              </a:rPr>
              <a:t>Fall nut products </a:t>
            </a:r>
            <a:r>
              <a:rPr lang="en-US" dirty="0">
                <a:solidFill>
                  <a:srgbClr val="00B050"/>
                </a:solidFill>
                <a:latin typeface="Palatino Linotype" panose="02040502050505030304" pitchFamily="18" charset="0"/>
              </a:rPr>
              <a:t>may not be exchanged or returned</a:t>
            </a:r>
            <a:r>
              <a:rPr lang="en-US" dirty="0">
                <a:latin typeface="Palatino Linotype" panose="02040502050505030304" pitchFamily="18" charset="0"/>
              </a:rPr>
              <a:t>.</a:t>
            </a:r>
          </a:p>
          <a:p>
            <a:pPr>
              <a:buClr>
                <a:schemeClr val="tx1"/>
              </a:buClr>
            </a:pPr>
            <a:r>
              <a:rPr lang="en-US" dirty="0">
                <a:solidFill>
                  <a:srgbClr val="00B050"/>
                </a:solidFill>
                <a:latin typeface="Palatino Linotype" panose="02040502050505030304" pitchFamily="18" charset="0"/>
              </a:rPr>
              <a:t>Check</a:t>
            </a:r>
            <a:r>
              <a:rPr lang="en-US" dirty="0">
                <a:latin typeface="Palatino Linotype" panose="02040502050505030304" pitchFamily="18" charset="0"/>
              </a:rPr>
              <a:t> whether cookie exchanges and returns are allowed.</a:t>
            </a:r>
          </a:p>
          <a:p>
            <a:r>
              <a:rPr lang="en-US" dirty="0">
                <a:latin typeface="Palatino Linotype" panose="02040502050505030304" pitchFamily="18" charset="0"/>
              </a:rPr>
              <a:t>Exchange or return undamaged, factory-sealed cookies within the </a:t>
            </a:r>
            <a:r>
              <a:rPr lang="en-US" dirty="0">
                <a:solidFill>
                  <a:srgbClr val="00B050"/>
                </a:solidFill>
                <a:latin typeface="Palatino Linotype" panose="02040502050505030304" pitchFamily="18" charset="0"/>
              </a:rPr>
              <a:t>timeframes</a:t>
            </a:r>
            <a:r>
              <a:rPr lang="en-US" dirty="0">
                <a:latin typeface="Palatino Linotype" panose="02040502050505030304" pitchFamily="18" charset="0"/>
              </a:rPr>
              <a:t> and </a:t>
            </a:r>
            <a:r>
              <a:rPr lang="en-US" dirty="0">
                <a:solidFill>
                  <a:srgbClr val="00B050"/>
                </a:solidFill>
                <a:latin typeface="Palatino Linotype" panose="02040502050505030304" pitchFamily="18" charset="0"/>
              </a:rPr>
              <a:t>guidelines</a:t>
            </a:r>
            <a:r>
              <a:rPr lang="en-US" dirty="0">
                <a:latin typeface="Palatino Linotype" panose="02040502050505030304" pitchFamily="18" charset="0"/>
              </a:rPr>
              <a:t> provided. </a:t>
            </a:r>
          </a:p>
          <a:p>
            <a:r>
              <a:rPr lang="en-US" dirty="0">
                <a:latin typeface="Palatino Linotype" panose="02040502050505030304" pitchFamily="18" charset="0"/>
              </a:rPr>
              <a:t>Any cookies not returned by the designated date will be the </a:t>
            </a:r>
            <a:r>
              <a:rPr lang="en-US" dirty="0">
                <a:solidFill>
                  <a:srgbClr val="00B050"/>
                </a:solidFill>
                <a:latin typeface="Palatino Linotype" panose="02040502050505030304" pitchFamily="18" charset="0"/>
              </a:rPr>
              <a:t>financial responsibility </a:t>
            </a:r>
            <a:r>
              <a:rPr lang="en-US" dirty="0">
                <a:latin typeface="Palatino Linotype" panose="02040502050505030304" pitchFamily="18" charset="0"/>
              </a:rPr>
              <a:t>of the Juliette's family. </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1380336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27</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Safety tips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7" name="Content Placeholder 2">
            <a:extLst>
              <a:ext uri="{FF2B5EF4-FFF2-40B4-BE49-F238E27FC236}">
                <a16:creationId xmlns:a16="http://schemas.microsoft.com/office/drawing/2014/main" id="{42E6A513-2DC7-4862-8EAC-A0E2B03BDBFF}"/>
              </a:ext>
            </a:extLst>
          </p:cNvPr>
          <p:cNvSpPr txBox="1">
            <a:spLocks/>
          </p:cNvSpPr>
          <p:nvPr/>
        </p:nvSpPr>
        <p:spPr>
          <a:xfrm>
            <a:off x="838200" y="1555660"/>
            <a:ext cx="10515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Palatino Linotype" panose="02040502050505030304" pitchFamily="18" charset="0"/>
              </a:rPr>
              <a:t>Follow all GSGLA published safety guidelines:</a:t>
            </a:r>
          </a:p>
          <a:p>
            <a:r>
              <a:rPr lang="en-US" dirty="0">
                <a:solidFill>
                  <a:srgbClr val="00B050"/>
                </a:solidFill>
                <a:latin typeface="Palatino Linotype" panose="02040502050505030304" pitchFamily="18" charset="0"/>
              </a:rPr>
              <a:t>Show you are a Girl Scout</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Buddy up </a:t>
            </a:r>
          </a:p>
          <a:p>
            <a:r>
              <a:rPr lang="en-US" dirty="0">
                <a:solidFill>
                  <a:srgbClr val="00B050"/>
                </a:solidFill>
                <a:latin typeface="Palatino Linotype" panose="02040502050505030304" pitchFamily="18" charset="0"/>
              </a:rPr>
              <a:t>Be streetwise</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Partner with adults</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Plan ahead</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Do not enter</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Sell in the daytime</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Protect Privacy</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Be safe on the road</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Be net wise</a:t>
            </a:r>
            <a:endParaRPr lang="en-US" dirty="0">
              <a:latin typeface="Palatino Linotype" panose="02040502050505030304" pitchFamily="18" charset="0"/>
            </a:endParaRPr>
          </a:p>
        </p:txBody>
      </p:sp>
    </p:spTree>
    <p:extLst>
      <p:ext uri="{BB962C8B-B14F-4D97-AF65-F5344CB8AC3E}">
        <p14:creationId xmlns:p14="http://schemas.microsoft.com/office/powerpoint/2010/main" val="405603407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28</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Girl code of conduct </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95025B41-9EA9-4D72-A431-DAEC6C7343BA}"/>
              </a:ext>
            </a:extLst>
          </p:cNvPr>
          <p:cNvSpPr txBox="1">
            <a:spLocks/>
          </p:cNvSpPr>
          <p:nvPr/>
        </p:nvSpPr>
        <p:spPr>
          <a:xfrm>
            <a:off x="838200" y="1396938"/>
            <a:ext cx="10515600" cy="435133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latin typeface="Palatino Linotype" panose="02040502050505030304" pitchFamily="18" charset="0"/>
              </a:rPr>
              <a:t>Juliettes</a:t>
            </a:r>
            <a:r>
              <a:rPr lang="en-US" dirty="0">
                <a:latin typeface="Palatino Linotype" panose="02040502050505030304" pitchFamily="18" charset="0"/>
              </a:rPr>
              <a:t> agree to:</a:t>
            </a:r>
          </a:p>
          <a:p>
            <a:r>
              <a:rPr lang="en-US" dirty="0">
                <a:latin typeface="Palatino Linotype" panose="02040502050505030304" pitchFamily="18" charset="0"/>
              </a:rPr>
              <a:t>Adhere to the principles of the </a:t>
            </a:r>
            <a:r>
              <a:rPr lang="en-US" dirty="0">
                <a:solidFill>
                  <a:srgbClr val="00B050"/>
                </a:solidFill>
                <a:latin typeface="Palatino Linotype" panose="02040502050505030304" pitchFamily="18" charset="0"/>
              </a:rPr>
              <a:t>Girl Scout Promise and Law </a:t>
            </a:r>
            <a:r>
              <a:rPr lang="en-US" dirty="0">
                <a:latin typeface="Palatino Linotype" panose="02040502050505030304" pitchFamily="18" charset="0"/>
              </a:rPr>
              <a:t>and follow all </a:t>
            </a:r>
            <a:r>
              <a:rPr lang="en-US" sz="2900" dirty="0">
                <a:solidFill>
                  <a:srgbClr val="00B050"/>
                </a:solidFill>
                <a:latin typeface="Palatino Linotype" panose="02040502050505030304" pitchFamily="18" charset="0"/>
              </a:rPr>
              <a:t>GSGLA guidelines.</a:t>
            </a:r>
          </a:p>
          <a:p>
            <a:r>
              <a:rPr lang="en-US" dirty="0">
                <a:latin typeface="Palatino Linotype" panose="02040502050505030304" pitchFamily="18" charset="0"/>
              </a:rPr>
              <a:t>Follow the </a:t>
            </a:r>
            <a:r>
              <a:rPr lang="en-US" sz="2900" dirty="0">
                <a:solidFill>
                  <a:srgbClr val="00B050"/>
                </a:solidFill>
                <a:latin typeface="Palatino Linotype" panose="02040502050505030304" pitchFamily="18" charset="0"/>
              </a:rPr>
              <a:t>rules</a:t>
            </a:r>
            <a:r>
              <a:rPr lang="en-US" dirty="0">
                <a:latin typeface="Palatino Linotype" panose="02040502050505030304" pitchFamily="18" charset="0"/>
              </a:rPr>
              <a:t> to help make sure program activities are safe, fun and successful.</a:t>
            </a:r>
          </a:p>
          <a:p>
            <a:r>
              <a:rPr lang="en-US" dirty="0">
                <a:latin typeface="Palatino Linotype" panose="02040502050505030304" pitchFamily="18" charset="0"/>
              </a:rPr>
              <a:t>Not sell cookies prior to the </a:t>
            </a:r>
            <a:r>
              <a:rPr lang="en-US" sz="2900" dirty="0">
                <a:solidFill>
                  <a:srgbClr val="00B050"/>
                </a:solidFill>
                <a:latin typeface="Palatino Linotype" panose="02040502050505030304" pitchFamily="18" charset="0"/>
              </a:rPr>
              <a:t>start</a:t>
            </a:r>
            <a:r>
              <a:rPr lang="en-US" dirty="0">
                <a:latin typeface="Palatino Linotype" panose="02040502050505030304" pitchFamily="18" charset="0"/>
              </a:rPr>
              <a:t> of the product program.</a:t>
            </a:r>
          </a:p>
          <a:p>
            <a:r>
              <a:rPr lang="en-US" dirty="0">
                <a:latin typeface="Palatino Linotype" panose="02040502050505030304" pitchFamily="18" charset="0"/>
              </a:rPr>
              <a:t>Wear appropriate </a:t>
            </a:r>
            <a:r>
              <a:rPr lang="en-US" sz="2900" dirty="0">
                <a:solidFill>
                  <a:srgbClr val="00B050"/>
                </a:solidFill>
                <a:latin typeface="Palatino Linotype" panose="02040502050505030304" pitchFamily="18" charset="0"/>
              </a:rPr>
              <a:t>Girl Scout attire </a:t>
            </a:r>
            <a:r>
              <a:rPr lang="en-US" dirty="0">
                <a:latin typeface="Palatino Linotype" panose="02040502050505030304" pitchFamily="18" charset="0"/>
              </a:rPr>
              <a:t>and dress neatly and appropriately for the weather.</a:t>
            </a:r>
          </a:p>
          <a:p>
            <a:r>
              <a:rPr lang="en-US" dirty="0">
                <a:latin typeface="Palatino Linotype" panose="02040502050505030304" pitchFamily="18" charset="0"/>
              </a:rPr>
              <a:t>Treat other people, themselves, property and equipment with </a:t>
            </a:r>
            <a:r>
              <a:rPr lang="en-US" sz="2900" dirty="0">
                <a:solidFill>
                  <a:srgbClr val="00B050"/>
                </a:solidFill>
                <a:latin typeface="Palatino Linotype" panose="02040502050505030304" pitchFamily="18" charset="0"/>
              </a:rPr>
              <a:t>respect.</a:t>
            </a:r>
            <a:endParaRPr lang="en-US" dirty="0">
              <a:latin typeface="Palatino Linotype" panose="02040502050505030304" pitchFamily="18" charset="0"/>
            </a:endParaRPr>
          </a:p>
          <a:p>
            <a:r>
              <a:rPr lang="en-US" dirty="0">
                <a:latin typeface="Palatino Linotype" panose="02040502050505030304" pitchFamily="18" charset="0"/>
              </a:rPr>
              <a:t>Listen carefully to all </a:t>
            </a:r>
            <a:r>
              <a:rPr lang="en-US" sz="2900" dirty="0">
                <a:solidFill>
                  <a:srgbClr val="00B050"/>
                </a:solidFill>
                <a:latin typeface="Palatino Linotype" panose="02040502050505030304" pitchFamily="18" charset="0"/>
              </a:rPr>
              <a:t>instructions</a:t>
            </a:r>
            <a:r>
              <a:rPr lang="en-US" dirty="0">
                <a:latin typeface="Palatino Linotype" panose="02040502050505030304" pitchFamily="18" charset="0"/>
              </a:rPr>
              <a:t>.</a:t>
            </a:r>
          </a:p>
          <a:p>
            <a:r>
              <a:rPr lang="en-US" dirty="0">
                <a:latin typeface="Palatino Linotype" panose="02040502050505030304" pitchFamily="18" charset="0"/>
              </a:rPr>
              <a:t>Not run or demonstrate any </a:t>
            </a:r>
            <a:r>
              <a:rPr lang="en-US" sz="2900" dirty="0">
                <a:solidFill>
                  <a:srgbClr val="00B050"/>
                </a:solidFill>
                <a:latin typeface="Palatino Linotype" panose="02040502050505030304" pitchFamily="18" charset="0"/>
              </a:rPr>
              <a:t>physical activity </a:t>
            </a:r>
            <a:r>
              <a:rPr lang="en-US" dirty="0">
                <a:latin typeface="Palatino Linotype" panose="02040502050505030304" pitchFamily="18" charset="0"/>
              </a:rPr>
              <a:t>that could place them in harm. They will not participate in any roughhousing, running, loud voices, or inappropriate language. </a:t>
            </a:r>
          </a:p>
          <a:p>
            <a:r>
              <a:rPr lang="en-US" dirty="0">
                <a:latin typeface="Palatino Linotype" panose="02040502050505030304" pitchFamily="18" charset="0"/>
              </a:rPr>
              <a:t>Never give out their </a:t>
            </a:r>
            <a:r>
              <a:rPr lang="en-US" sz="2900" dirty="0">
                <a:solidFill>
                  <a:srgbClr val="00B050"/>
                </a:solidFill>
                <a:latin typeface="Palatino Linotype" panose="02040502050505030304" pitchFamily="18" charset="0"/>
              </a:rPr>
              <a:t>last name, address, or telephone number </a:t>
            </a:r>
            <a:r>
              <a:rPr lang="en-US" dirty="0">
                <a:latin typeface="Palatino Linotype" panose="02040502050505030304" pitchFamily="18" charset="0"/>
              </a:rPr>
              <a:t>to customers. </a:t>
            </a:r>
            <a:br>
              <a:rPr lang="en-US" dirty="0">
                <a:latin typeface="Palatino Linotype" panose="02040502050505030304" pitchFamily="18" charset="0"/>
              </a:rPr>
            </a:br>
            <a:endParaRPr lang="en-US" dirty="0">
              <a:latin typeface="Palatino Linotype" panose="02040502050505030304" pitchFamily="18" charset="0"/>
            </a:endParaRPr>
          </a:p>
          <a:p>
            <a:endParaRPr lang="en-US" dirty="0">
              <a:latin typeface="Palatino Linotype" panose="02040502050505030304" pitchFamily="18" charset="0"/>
            </a:endParaRPr>
          </a:p>
        </p:txBody>
      </p:sp>
    </p:spTree>
    <p:extLst>
      <p:ext uri="{BB962C8B-B14F-4D97-AF65-F5344CB8AC3E}">
        <p14:creationId xmlns:p14="http://schemas.microsoft.com/office/powerpoint/2010/main" val="23068204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29</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Adult code of conduct </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9AC1B125-EA5B-4435-9986-229AA91CEA82}"/>
              </a:ext>
            </a:extLst>
          </p:cNvPr>
          <p:cNvSpPr txBox="1">
            <a:spLocks/>
          </p:cNvSpPr>
          <p:nvPr/>
        </p:nvSpPr>
        <p:spPr>
          <a:xfrm>
            <a:off x="838200" y="1033670"/>
            <a:ext cx="10515600" cy="568145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alatino Linotype" panose="02040502050505030304" pitchFamily="18" charset="0"/>
              </a:rPr>
              <a:t>Adults agree to:</a:t>
            </a:r>
          </a:p>
          <a:p>
            <a:r>
              <a:rPr lang="en-US" sz="1800" dirty="0">
                <a:latin typeface="Palatino Linotype" panose="02040502050505030304" pitchFamily="18" charset="0"/>
              </a:rPr>
              <a:t>Adhere to the principles of the </a:t>
            </a:r>
            <a:r>
              <a:rPr lang="en-US" sz="1800" dirty="0">
                <a:solidFill>
                  <a:srgbClr val="00B050"/>
                </a:solidFill>
                <a:latin typeface="Palatino Linotype" panose="02040502050505030304" pitchFamily="18" charset="0"/>
              </a:rPr>
              <a:t>Girl Scout Promise and Law </a:t>
            </a:r>
            <a:r>
              <a:rPr lang="en-US" sz="1800" dirty="0">
                <a:latin typeface="Palatino Linotype" panose="02040502050505030304" pitchFamily="18" charset="0"/>
              </a:rPr>
              <a:t>and follow the </a:t>
            </a:r>
            <a:r>
              <a:rPr lang="en-US" sz="1800" dirty="0">
                <a:solidFill>
                  <a:srgbClr val="00B050"/>
                </a:solidFill>
                <a:latin typeface="Palatino Linotype" panose="02040502050505030304" pitchFamily="18" charset="0"/>
              </a:rPr>
              <a:t>GSGLA guidelines</a:t>
            </a:r>
            <a:r>
              <a:rPr lang="en-US" sz="1800" dirty="0">
                <a:latin typeface="Palatino Linotype" panose="02040502050505030304" pitchFamily="18" charset="0"/>
              </a:rPr>
              <a:t>.</a:t>
            </a:r>
          </a:p>
          <a:p>
            <a:r>
              <a:rPr lang="en-US" sz="1800" dirty="0">
                <a:latin typeface="Palatino Linotype" panose="02040502050505030304" pitchFamily="18" charset="0"/>
              </a:rPr>
              <a:t>Be </a:t>
            </a:r>
            <a:r>
              <a:rPr lang="en-US" sz="1800" dirty="0">
                <a:solidFill>
                  <a:srgbClr val="00B050"/>
                </a:solidFill>
                <a:latin typeface="Palatino Linotype" panose="02040502050505030304" pitchFamily="18" charset="0"/>
              </a:rPr>
              <a:t>respectful</a:t>
            </a:r>
            <a:r>
              <a:rPr lang="en-US" sz="1800" dirty="0">
                <a:latin typeface="Palatino Linotype" panose="02040502050505030304" pitchFamily="18" charset="0"/>
              </a:rPr>
              <a:t> of the Service Unit Juliette Advisor or adult in charge. </a:t>
            </a:r>
          </a:p>
          <a:p>
            <a:r>
              <a:rPr lang="en-US" sz="1800" dirty="0">
                <a:latin typeface="Palatino Linotype" panose="02040502050505030304" pitchFamily="18" charset="0"/>
              </a:rPr>
              <a:t>Be </a:t>
            </a:r>
            <a:r>
              <a:rPr lang="en-US" sz="1800" dirty="0">
                <a:solidFill>
                  <a:srgbClr val="00B050"/>
                </a:solidFill>
                <a:latin typeface="Palatino Linotype" panose="02040502050505030304" pitchFamily="18" charset="0"/>
              </a:rPr>
              <a:t>responsible for all money </a:t>
            </a:r>
            <a:r>
              <a:rPr lang="en-US" sz="1800" dirty="0">
                <a:latin typeface="Palatino Linotype" panose="02040502050505030304" pitchFamily="18" charset="0"/>
              </a:rPr>
              <a:t>collected. </a:t>
            </a:r>
          </a:p>
          <a:p>
            <a:r>
              <a:rPr lang="en-US" sz="1800" dirty="0">
                <a:latin typeface="Palatino Linotype" panose="02040502050505030304" pitchFamily="18" charset="0"/>
              </a:rPr>
              <a:t>Be financially </a:t>
            </a:r>
            <a:r>
              <a:rPr lang="en-US" sz="1800" dirty="0">
                <a:solidFill>
                  <a:srgbClr val="00B050"/>
                </a:solidFill>
                <a:latin typeface="Palatino Linotype" panose="02040502050505030304" pitchFamily="18" charset="0"/>
              </a:rPr>
              <a:t>responsible for all product </a:t>
            </a:r>
            <a:r>
              <a:rPr lang="en-US" sz="1800" dirty="0">
                <a:latin typeface="Palatino Linotype" panose="02040502050505030304" pitchFamily="18" charset="0"/>
              </a:rPr>
              <a:t>received</a:t>
            </a:r>
          </a:p>
          <a:p>
            <a:r>
              <a:rPr lang="en-US" sz="1800" dirty="0">
                <a:latin typeface="Palatino Linotype" panose="02040502050505030304" pitchFamily="18" charset="0"/>
              </a:rPr>
              <a:t>Pay for all product by the due date set by the Juliette Advisor.</a:t>
            </a:r>
          </a:p>
          <a:p>
            <a:r>
              <a:rPr lang="en-US" sz="1800" dirty="0">
                <a:latin typeface="Palatino Linotype" panose="02040502050505030304" pitchFamily="18" charset="0"/>
              </a:rPr>
              <a:t>Treat other people, themselves, property and equipment with </a:t>
            </a:r>
            <a:r>
              <a:rPr lang="en-US" sz="1800" dirty="0">
                <a:solidFill>
                  <a:srgbClr val="00B050"/>
                </a:solidFill>
                <a:latin typeface="Palatino Linotype" panose="02040502050505030304" pitchFamily="18" charset="0"/>
              </a:rPr>
              <a:t>respect</a:t>
            </a:r>
            <a:r>
              <a:rPr lang="en-US" sz="1800" dirty="0">
                <a:latin typeface="Palatino Linotype" panose="02040502050505030304" pitchFamily="18" charset="0"/>
              </a:rPr>
              <a:t>.</a:t>
            </a:r>
          </a:p>
          <a:p>
            <a:r>
              <a:rPr lang="en-US" sz="1800" dirty="0">
                <a:solidFill>
                  <a:srgbClr val="00B050"/>
                </a:solidFill>
                <a:latin typeface="Palatino Linotype" panose="02040502050505030304" pitchFamily="18" charset="0"/>
              </a:rPr>
              <a:t>Remove</a:t>
            </a:r>
            <a:r>
              <a:rPr lang="en-US" sz="1800" dirty="0">
                <a:latin typeface="Palatino Linotype" panose="02040502050505030304" pitchFamily="18" charset="0"/>
              </a:rPr>
              <a:t> all cardboard boxes and trash from </a:t>
            </a:r>
            <a:r>
              <a:rPr lang="en-US" sz="1800" dirty="0" err="1">
                <a:latin typeface="Palatino Linotype" panose="02040502050505030304" pitchFamily="18" charset="0"/>
              </a:rPr>
              <a:t>boothing</a:t>
            </a:r>
            <a:r>
              <a:rPr lang="en-US" sz="1800" dirty="0">
                <a:latin typeface="Palatino Linotype" panose="02040502050505030304" pitchFamily="18" charset="0"/>
              </a:rPr>
              <a:t> sites.</a:t>
            </a:r>
          </a:p>
          <a:p>
            <a:r>
              <a:rPr lang="en-US" sz="1800" dirty="0">
                <a:latin typeface="Palatino Linotype" panose="02040502050505030304" pitchFamily="18" charset="0"/>
              </a:rPr>
              <a:t>Make sure their daughter does not take orders or sell cookies prior to the </a:t>
            </a:r>
            <a:r>
              <a:rPr lang="en-US" sz="1800" dirty="0">
                <a:solidFill>
                  <a:srgbClr val="00B050"/>
                </a:solidFill>
                <a:latin typeface="Palatino Linotype" panose="02040502050505030304" pitchFamily="18" charset="0"/>
              </a:rPr>
              <a:t>start</a:t>
            </a:r>
            <a:r>
              <a:rPr lang="en-US" sz="1800" dirty="0">
                <a:latin typeface="Palatino Linotype" panose="02040502050505030304" pitchFamily="18" charset="0"/>
              </a:rPr>
              <a:t> of any product program</a:t>
            </a:r>
          </a:p>
          <a:p>
            <a:r>
              <a:rPr lang="en-US" sz="1800" dirty="0">
                <a:latin typeface="Palatino Linotype" panose="02040502050505030304" pitchFamily="18" charset="0"/>
              </a:rPr>
              <a:t>Not take siblings and friends to a </a:t>
            </a:r>
            <a:r>
              <a:rPr lang="en-US" sz="1800" dirty="0">
                <a:solidFill>
                  <a:srgbClr val="00B050"/>
                </a:solidFill>
                <a:latin typeface="Palatino Linotype" panose="02040502050505030304" pitchFamily="18" charset="0"/>
              </a:rPr>
              <a:t>cookie booth</a:t>
            </a:r>
            <a:r>
              <a:rPr lang="en-US" sz="1800" dirty="0">
                <a:latin typeface="Palatino Linotype" panose="02040502050505030304" pitchFamily="18" charset="0"/>
              </a:rPr>
              <a:t>. </a:t>
            </a:r>
          </a:p>
          <a:p>
            <a:r>
              <a:rPr lang="en-US" sz="1800" dirty="0">
                <a:latin typeface="Palatino Linotype" panose="02040502050505030304" pitchFamily="18" charset="0"/>
              </a:rPr>
              <a:t>Not violate </a:t>
            </a:r>
            <a:r>
              <a:rPr lang="en-US" sz="1800" dirty="0">
                <a:solidFill>
                  <a:srgbClr val="00B050"/>
                </a:solidFill>
                <a:latin typeface="Palatino Linotype" panose="02040502050505030304" pitchFamily="18" charset="0"/>
              </a:rPr>
              <a:t>GSGLA or National Girl Scout policies</a:t>
            </a:r>
            <a:r>
              <a:rPr lang="en-US" sz="1800" dirty="0">
                <a:latin typeface="Palatino Linotype" panose="02040502050505030304" pitchFamily="18" charset="0"/>
              </a:rPr>
              <a:t>, create discord, or damage or misuse property.</a:t>
            </a:r>
          </a:p>
          <a:p>
            <a:r>
              <a:rPr lang="en-US" sz="1800" dirty="0">
                <a:latin typeface="Palatino Linotype" panose="02040502050505030304" pitchFamily="18" charset="0"/>
              </a:rPr>
              <a:t>Not demonstrate any violence of any kind, including </a:t>
            </a:r>
            <a:r>
              <a:rPr lang="en-US" sz="1800" dirty="0">
                <a:solidFill>
                  <a:srgbClr val="00B050"/>
                </a:solidFill>
                <a:latin typeface="Palatino Linotype" panose="02040502050505030304" pitchFamily="18" charset="0"/>
              </a:rPr>
              <a:t>inappropriate conduct</a:t>
            </a:r>
            <a:r>
              <a:rPr lang="en-US" sz="1800" dirty="0">
                <a:latin typeface="Palatino Linotype" panose="02040502050505030304" pitchFamily="18" charset="0"/>
              </a:rPr>
              <a:t>, profanity or verbal abuse.</a:t>
            </a:r>
          </a:p>
          <a:p>
            <a:r>
              <a:rPr lang="en-US" sz="1800" dirty="0">
                <a:latin typeface="Palatino Linotype" panose="02040502050505030304" pitchFamily="18" charset="0"/>
              </a:rPr>
              <a:t>Not be under the influence of or hold possession of </a:t>
            </a:r>
            <a:r>
              <a:rPr lang="en-US" sz="1800" dirty="0">
                <a:solidFill>
                  <a:srgbClr val="00B050"/>
                </a:solidFill>
                <a:latin typeface="Palatino Linotype" panose="02040502050505030304" pitchFamily="18" charset="0"/>
              </a:rPr>
              <a:t>illegal substances </a:t>
            </a:r>
            <a:r>
              <a:rPr lang="en-US" sz="1800" dirty="0">
                <a:latin typeface="Palatino Linotype" panose="02040502050505030304" pitchFamily="18" charset="0"/>
              </a:rPr>
              <a:t>during any Girl Scout activities. Firearms or weaponry of any kind are not allowed. </a:t>
            </a:r>
          </a:p>
          <a:p>
            <a:r>
              <a:rPr lang="en-US" sz="1800" dirty="0">
                <a:latin typeface="Palatino Linotype" panose="02040502050505030304" pitchFamily="18" charset="0"/>
              </a:rPr>
              <a:t>Not </a:t>
            </a:r>
            <a:r>
              <a:rPr lang="en-US" sz="1800" dirty="0">
                <a:solidFill>
                  <a:srgbClr val="00B050"/>
                </a:solidFill>
                <a:latin typeface="Palatino Linotype" panose="02040502050505030304" pitchFamily="18" charset="0"/>
              </a:rPr>
              <a:t>smoke</a:t>
            </a:r>
            <a:r>
              <a:rPr lang="en-US" sz="1800" dirty="0">
                <a:latin typeface="Palatino Linotype" panose="02040502050505030304" pitchFamily="18" charset="0"/>
              </a:rPr>
              <a:t> in the presence of girls during Girl Scout activities. </a:t>
            </a:r>
          </a:p>
          <a:p>
            <a:r>
              <a:rPr lang="en-US" sz="1800" dirty="0">
                <a:solidFill>
                  <a:srgbClr val="00B050"/>
                </a:solidFill>
                <a:latin typeface="Palatino Linotype" panose="02040502050505030304" pitchFamily="18" charset="0"/>
              </a:rPr>
              <a:t>Support the goals </a:t>
            </a:r>
            <a:r>
              <a:rPr lang="en-US" sz="1800" dirty="0">
                <a:latin typeface="Palatino Linotype" panose="02040502050505030304" pitchFamily="18" charset="0"/>
              </a:rPr>
              <a:t>established by their daughter and the Juliette Advisor.</a:t>
            </a:r>
          </a:p>
          <a:p>
            <a:r>
              <a:rPr lang="en-US" sz="1800" dirty="0">
                <a:solidFill>
                  <a:srgbClr val="00B050"/>
                </a:solidFill>
                <a:latin typeface="Palatino Linotype" panose="02040502050505030304" pitchFamily="18" charset="0"/>
              </a:rPr>
              <a:t>Assist</a:t>
            </a:r>
            <a:r>
              <a:rPr lang="en-US" sz="1800" dirty="0">
                <a:latin typeface="Palatino Linotype" panose="02040502050505030304" pitchFamily="18" charset="0"/>
              </a:rPr>
              <a:t>, but not sell Girl Scout products. </a:t>
            </a:r>
          </a:p>
        </p:txBody>
      </p:sp>
    </p:spTree>
    <p:extLst>
      <p:ext uri="{BB962C8B-B14F-4D97-AF65-F5344CB8AC3E}">
        <p14:creationId xmlns:p14="http://schemas.microsoft.com/office/powerpoint/2010/main" val="29794101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3</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Key players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B5EA2115-A7F2-429A-9F69-D5C9E5E0CD96}"/>
              </a:ext>
            </a:extLst>
          </p:cNvPr>
          <p:cNvSpPr txBox="1">
            <a:spLocks/>
          </p:cNvSpPr>
          <p:nvPr/>
        </p:nvSpPr>
        <p:spPr>
          <a:xfrm>
            <a:off x="840250" y="1253331"/>
            <a:ext cx="1075231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solidFill>
                  <a:srgbClr val="00B050"/>
                </a:solidFill>
                <a:latin typeface="Palatino Linotype" panose="02040502050505030304" pitchFamily="18" charset="0"/>
              </a:rPr>
              <a:t>Juliette Advisor </a:t>
            </a:r>
            <a:r>
              <a:rPr lang="en-US" sz="2800" dirty="0">
                <a:latin typeface="Palatino Linotype" panose="02040502050505030304" pitchFamily="18" charset="0"/>
              </a:rPr>
              <a:t>and other community volunteers</a:t>
            </a:r>
          </a:p>
          <a:p>
            <a:pPr lvl="1">
              <a:buClr>
                <a:srgbClr val="00B050"/>
              </a:buClr>
            </a:pPr>
            <a:r>
              <a:rPr lang="en-US" sz="2800" dirty="0">
                <a:solidFill>
                  <a:srgbClr val="00B050"/>
                </a:solidFill>
                <a:latin typeface="Palatino Linotype" panose="02040502050505030304" pitchFamily="18" charset="0"/>
              </a:rPr>
              <a:t>Customers</a:t>
            </a:r>
            <a:endParaRPr lang="en-US" sz="2800" dirty="0">
              <a:latin typeface="Palatino Linotype" panose="02040502050505030304" pitchFamily="18" charset="0"/>
            </a:endParaRPr>
          </a:p>
          <a:p>
            <a:pPr lvl="1"/>
            <a:r>
              <a:rPr lang="en-US" sz="2800" dirty="0">
                <a:solidFill>
                  <a:srgbClr val="00B050"/>
                </a:solidFill>
                <a:latin typeface="Palatino Linotype" panose="02040502050505030304" pitchFamily="18" charset="0"/>
              </a:rPr>
              <a:t>Council staff</a:t>
            </a:r>
            <a:endParaRPr lang="en-US" sz="2800" dirty="0">
              <a:latin typeface="Palatino Linotype" panose="02040502050505030304" pitchFamily="18" charset="0"/>
            </a:endParaRPr>
          </a:p>
        </p:txBody>
      </p:sp>
    </p:spTree>
    <p:extLst>
      <p:ext uri="{BB962C8B-B14F-4D97-AF65-F5344CB8AC3E}">
        <p14:creationId xmlns:p14="http://schemas.microsoft.com/office/powerpoint/2010/main" val="7286709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30</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Consequences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F245CBC5-E7AD-4FC4-8B1A-6564706513CD}"/>
              </a:ext>
            </a:extLst>
          </p:cNvPr>
          <p:cNvSpPr txBox="1">
            <a:spLocks/>
          </p:cNvSpPr>
          <p:nvPr/>
        </p:nvSpPr>
        <p:spPr>
          <a:xfrm>
            <a:off x="838200" y="146857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If </a:t>
            </a:r>
            <a:r>
              <a:rPr lang="en-US" dirty="0" err="1">
                <a:latin typeface="Palatino Linotype" panose="02040502050505030304" pitchFamily="18" charset="0"/>
              </a:rPr>
              <a:t>Juliettes</a:t>
            </a:r>
            <a:r>
              <a:rPr lang="en-US" dirty="0">
                <a:latin typeface="Palatino Linotype" panose="02040502050505030304" pitchFamily="18" charset="0"/>
              </a:rPr>
              <a:t> are not selling in accordance with the established rules and codes of conduct, they can have one or more of the following </a:t>
            </a:r>
            <a:r>
              <a:rPr lang="en-US" dirty="0">
                <a:solidFill>
                  <a:srgbClr val="00B050"/>
                </a:solidFill>
                <a:latin typeface="Palatino Linotype" panose="02040502050505030304" pitchFamily="18" charset="0"/>
              </a:rPr>
              <a:t>consequences</a:t>
            </a:r>
            <a:r>
              <a:rPr lang="en-US" dirty="0">
                <a:latin typeface="Palatino Linotype" panose="02040502050505030304" pitchFamily="18" charset="0"/>
              </a:rPr>
              <a:t> enforced:</a:t>
            </a:r>
          </a:p>
          <a:p>
            <a:r>
              <a:rPr lang="en-US" dirty="0">
                <a:latin typeface="Palatino Linotype" panose="02040502050505030304" pitchFamily="18" charset="0"/>
              </a:rPr>
              <a:t>Removal of the highest </a:t>
            </a:r>
            <a:r>
              <a:rPr lang="en-US" dirty="0">
                <a:solidFill>
                  <a:srgbClr val="00B050"/>
                </a:solidFill>
                <a:latin typeface="Palatino Linotype" panose="02040502050505030304" pitchFamily="18" charset="0"/>
              </a:rPr>
              <a:t>reward</a:t>
            </a:r>
            <a:r>
              <a:rPr lang="en-US" dirty="0">
                <a:latin typeface="Palatino Linotype" panose="02040502050505030304" pitchFamily="18" charset="0"/>
              </a:rPr>
              <a:t> level earned</a:t>
            </a:r>
          </a:p>
          <a:p>
            <a:r>
              <a:rPr lang="en-US" dirty="0">
                <a:latin typeface="Palatino Linotype" panose="02040502050505030304" pitchFamily="18" charset="0"/>
              </a:rPr>
              <a:t>Reduction in the Juliette's </a:t>
            </a:r>
            <a:r>
              <a:rPr lang="en-US" dirty="0">
                <a:solidFill>
                  <a:srgbClr val="00B050"/>
                </a:solidFill>
                <a:latin typeface="Palatino Linotype" panose="02040502050505030304" pitchFamily="18" charset="0"/>
              </a:rPr>
              <a:t>proceeds</a:t>
            </a:r>
          </a:p>
          <a:p>
            <a:r>
              <a:rPr lang="en-US" dirty="0">
                <a:latin typeface="Palatino Linotype" panose="02040502050505030304" pitchFamily="18" charset="0"/>
              </a:rPr>
              <a:t>Reduction in </a:t>
            </a:r>
            <a:r>
              <a:rPr lang="en-US" dirty="0">
                <a:solidFill>
                  <a:srgbClr val="00B050"/>
                </a:solidFill>
                <a:latin typeface="Palatino Linotype" panose="02040502050505030304" pitchFamily="18" charset="0"/>
              </a:rPr>
              <a:t>packages</a:t>
            </a:r>
            <a:r>
              <a:rPr lang="en-US" dirty="0">
                <a:latin typeface="Palatino Linotype" panose="02040502050505030304" pitchFamily="18" charset="0"/>
              </a:rPr>
              <a:t> sold by the Juliette</a:t>
            </a:r>
          </a:p>
          <a:p>
            <a:r>
              <a:rPr lang="en-US" dirty="0">
                <a:latin typeface="Palatino Linotype" panose="02040502050505030304" pitchFamily="18" charset="0"/>
              </a:rPr>
              <a:t>Forfeiture of the Juliette's </a:t>
            </a:r>
            <a:r>
              <a:rPr lang="en-US" dirty="0">
                <a:solidFill>
                  <a:srgbClr val="00B050"/>
                </a:solidFill>
                <a:latin typeface="Palatino Linotype" panose="02040502050505030304" pitchFamily="18" charset="0"/>
              </a:rPr>
              <a:t>proceeds/rewards</a:t>
            </a:r>
          </a:p>
          <a:p>
            <a:r>
              <a:rPr lang="en-US" dirty="0">
                <a:latin typeface="Palatino Linotype" panose="02040502050505030304" pitchFamily="18" charset="0"/>
              </a:rPr>
              <a:t>No future </a:t>
            </a:r>
            <a:r>
              <a:rPr lang="en-US" dirty="0" err="1">
                <a:solidFill>
                  <a:srgbClr val="00B050"/>
                </a:solidFill>
                <a:latin typeface="Palatino Linotype" panose="02040502050505030304" pitchFamily="18" charset="0"/>
              </a:rPr>
              <a:t>boothing</a:t>
            </a:r>
            <a:endParaRPr lang="en-US" dirty="0">
              <a:solidFill>
                <a:srgbClr val="00B050"/>
              </a:solidFill>
              <a:latin typeface="Palatino Linotype" panose="02040502050505030304" pitchFamily="18" charset="0"/>
            </a:endParaRPr>
          </a:p>
          <a:p>
            <a:endParaRPr lang="en-US" dirty="0">
              <a:latin typeface="Palatino Linotype" panose="02040502050505030304" pitchFamily="18" charset="0"/>
            </a:endParaRPr>
          </a:p>
        </p:txBody>
      </p:sp>
    </p:spTree>
    <p:extLst>
      <p:ext uri="{BB962C8B-B14F-4D97-AF65-F5344CB8AC3E}">
        <p14:creationId xmlns:p14="http://schemas.microsoft.com/office/powerpoint/2010/main" val="36585191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31</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Most common examples of rules not complied with: </a:t>
            </a:r>
            <a:endParaRPr lang="en-US" sz="2400" b="1" dirty="0">
              <a:ln w="22225">
                <a:solidFill>
                  <a:srgbClr val="00B050"/>
                </a:solidFill>
                <a:prstDash val="solid"/>
              </a:ln>
              <a:solidFill>
                <a:schemeClr val="accent1"/>
              </a:solidFill>
            </a:endParaRP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7" name="Content Placeholder 2">
            <a:extLst>
              <a:ext uri="{FF2B5EF4-FFF2-40B4-BE49-F238E27FC236}">
                <a16:creationId xmlns:a16="http://schemas.microsoft.com/office/drawing/2014/main" id="{ED4F88AC-24C4-4742-ACD8-0F6FB9762CE4}"/>
              </a:ext>
            </a:extLst>
          </p:cNvPr>
          <p:cNvSpPr txBox="1">
            <a:spLocks/>
          </p:cNvSpPr>
          <p:nvPr/>
        </p:nvSpPr>
        <p:spPr>
          <a:xfrm>
            <a:off x="838200" y="1396938"/>
            <a:ext cx="1051560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Taking orders or selling before the </a:t>
            </a:r>
            <a:r>
              <a:rPr lang="en-US" dirty="0">
                <a:solidFill>
                  <a:srgbClr val="00B050"/>
                </a:solidFill>
                <a:latin typeface="Palatino Linotype" panose="02040502050505030304" pitchFamily="18" charset="0"/>
              </a:rPr>
              <a:t>start date </a:t>
            </a:r>
            <a:r>
              <a:rPr lang="en-US" dirty="0">
                <a:latin typeface="Palatino Linotype" panose="02040502050505030304" pitchFamily="18" charset="0"/>
              </a:rPr>
              <a:t>of a product program</a:t>
            </a:r>
          </a:p>
          <a:p>
            <a:r>
              <a:rPr lang="en-US" dirty="0">
                <a:latin typeface="Palatino Linotype" panose="02040502050505030304" pitchFamily="18" charset="0"/>
              </a:rPr>
              <a:t>Selling products for the </a:t>
            </a:r>
            <a:r>
              <a:rPr lang="en-US" dirty="0">
                <a:solidFill>
                  <a:srgbClr val="00B050"/>
                </a:solidFill>
                <a:latin typeface="Palatino Linotype" panose="02040502050505030304" pitchFamily="18" charset="0"/>
              </a:rPr>
              <a:t>incorrect price</a:t>
            </a:r>
          </a:p>
          <a:p>
            <a:r>
              <a:rPr lang="en-US" dirty="0">
                <a:latin typeface="Palatino Linotype" panose="02040502050505030304" pitchFamily="18" charset="0"/>
              </a:rPr>
              <a:t>Selling products </a:t>
            </a:r>
            <a:r>
              <a:rPr lang="en-US" dirty="0">
                <a:solidFill>
                  <a:srgbClr val="00B050"/>
                </a:solidFill>
                <a:latin typeface="Palatino Linotype" panose="02040502050505030304" pitchFamily="18" charset="0"/>
              </a:rPr>
              <a:t>outside of authorized areas</a:t>
            </a:r>
            <a:r>
              <a:rPr lang="en-US" dirty="0">
                <a:latin typeface="Palatino Linotype" panose="02040502050505030304" pitchFamily="18" charset="0"/>
              </a:rPr>
              <a:t>. </a:t>
            </a:r>
          </a:p>
          <a:p>
            <a:r>
              <a:rPr lang="en-US" dirty="0">
                <a:latin typeface="Palatino Linotype" panose="02040502050505030304" pitchFamily="18" charset="0"/>
              </a:rPr>
              <a:t>Conducting a booth without submitting and receiving a </a:t>
            </a:r>
            <a:r>
              <a:rPr lang="en-US" dirty="0">
                <a:solidFill>
                  <a:srgbClr val="00B050"/>
                </a:solidFill>
                <a:latin typeface="Palatino Linotype" panose="02040502050505030304" pitchFamily="18" charset="0"/>
              </a:rPr>
              <a:t>special request approval</a:t>
            </a:r>
            <a:r>
              <a:rPr lang="en-US" dirty="0">
                <a:latin typeface="Palatino Linotype" panose="02040502050505030304" pitchFamily="18" charset="0"/>
              </a:rPr>
              <a:t>.</a:t>
            </a:r>
          </a:p>
          <a:p>
            <a:r>
              <a:rPr lang="en-US" dirty="0">
                <a:latin typeface="Palatino Linotype" panose="02040502050505030304" pitchFamily="18" charset="0"/>
              </a:rPr>
              <a:t>Girl Scouts selling or delivering products </a:t>
            </a:r>
            <a:r>
              <a:rPr lang="en-US" dirty="0">
                <a:solidFill>
                  <a:srgbClr val="00B050"/>
                </a:solidFill>
                <a:latin typeface="Palatino Linotype" panose="02040502050505030304" pitchFamily="18" charset="0"/>
              </a:rPr>
              <a:t>alone</a:t>
            </a:r>
          </a:p>
          <a:p>
            <a:r>
              <a:rPr lang="en-US" dirty="0" err="1">
                <a:latin typeface="Palatino Linotype" panose="02040502050505030304" pitchFamily="18" charset="0"/>
              </a:rPr>
              <a:t>Boothing</a:t>
            </a:r>
            <a:r>
              <a:rPr lang="en-US" dirty="0">
                <a:latin typeface="Palatino Linotype" panose="02040502050505030304" pitchFamily="18" charset="0"/>
              </a:rPr>
              <a:t> with the </a:t>
            </a:r>
            <a:r>
              <a:rPr lang="en-US" dirty="0">
                <a:solidFill>
                  <a:srgbClr val="00B050"/>
                </a:solidFill>
                <a:latin typeface="Palatino Linotype" panose="02040502050505030304" pitchFamily="18" charset="0"/>
              </a:rPr>
              <a:t>incorrect girl/adult ratio </a:t>
            </a:r>
            <a:endParaRPr lang="en-US" dirty="0">
              <a:latin typeface="Palatino Linotype" panose="02040502050505030304" pitchFamily="18" charset="0"/>
            </a:endParaRPr>
          </a:p>
          <a:p>
            <a:r>
              <a:rPr lang="en-US" dirty="0">
                <a:solidFill>
                  <a:srgbClr val="00B050"/>
                </a:solidFill>
                <a:latin typeface="Palatino Linotype" panose="02040502050505030304" pitchFamily="18" charset="0"/>
              </a:rPr>
              <a:t>Inappropriate behavior </a:t>
            </a:r>
            <a:r>
              <a:rPr lang="en-US" dirty="0">
                <a:latin typeface="Palatino Linotype" panose="02040502050505030304" pitchFamily="18" charset="0"/>
              </a:rPr>
              <a:t>at a booth location</a:t>
            </a:r>
          </a:p>
          <a:p>
            <a:pPr>
              <a:buClr>
                <a:schemeClr val="tx1"/>
              </a:buClr>
            </a:pPr>
            <a:r>
              <a:rPr lang="en-US" dirty="0">
                <a:solidFill>
                  <a:srgbClr val="00B050"/>
                </a:solidFill>
                <a:latin typeface="Palatino Linotype" panose="02040502050505030304" pitchFamily="18" charset="0"/>
              </a:rPr>
              <a:t>Failure to pay </a:t>
            </a:r>
            <a:r>
              <a:rPr lang="en-US" dirty="0">
                <a:latin typeface="Palatino Linotype" panose="02040502050505030304" pitchFamily="18" charset="0"/>
              </a:rPr>
              <a:t>for product</a:t>
            </a:r>
          </a:p>
        </p:txBody>
      </p:sp>
    </p:spTree>
    <p:extLst>
      <p:ext uri="{BB962C8B-B14F-4D97-AF65-F5344CB8AC3E}">
        <p14:creationId xmlns:p14="http://schemas.microsoft.com/office/powerpoint/2010/main" val="22142577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F1E00F88-678D-D94D-B229-B70D4716821B}"/>
              </a:ext>
            </a:extLst>
          </p:cNvPr>
          <p:cNvSpPr>
            <a:spLocks noGrp="1"/>
          </p:cNvSpPr>
          <p:nvPr>
            <p:ph type="sldNum" sz="quarter" idx="12"/>
          </p:nvPr>
        </p:nvSpPr>
        <p:spPr/>
        <p:txBody>
          <a:bodyPr/>
          <a:lstStyle/>
          <a:p>
            <a:fld id="{7691CCDB-B024-8747-B233-CAD1CBC7A901}" type="slidenum">
              <a:rPr lang="en-US" smtClean="0"/>
              <a:pPr/>
              <a:t>32</a:t>
            </a:fld>
            <a:endParaRPr lang="en-US"/>
          </a:p>
        </p:txBody>
      </p:sp>
      <p:sp>
        <p:nvSpPr>
          <p:cNvPr id="17" name="Footer Placeholder 16">
            <a:extLst>
              <a:ext uri="{FF2B5EF4-FFF2-40B4-BE49-F238E27FC236}">
                <a16:creationId xmlns:a16="http://schemas.microsoft.com/office/drawing/2014/main" id="{F7EE0039-3DC1-0E4D-B560-BE9DD948B5E8}"/>
              </a:ext>
            </a:extLst>
          </p:cNvPr>
          <p:cNvSpPr>
            <a:spLocks noGrp="1"/>
          </p:cNvSpPr>
          <p:nvPr>
            <p:ph type="ftr" sz="quarter" idx="3"/>
          </p:nvPr>
        </p:nvSpPr>
        <p:spPr/>
        <p:txBody>
          <a:bodyPr/>
          <a:lstStyle/>
          <a:p>
            <a:r>
              <a:rPr lang="en-US"/>
              <a:t>©2021 Girl Scouts of the USA. All Rights Reserved.  Not for public distribution.</a:t>
            </a:r>
          </a:p>
        </p:txBody>
      </p:sp>
      <p:pic>
        <p:nvPicPr>
          <p:cNvPr id="3" name="Picture Placeholder 2" descr="A picture containing person&#10;&#10;Description automatically generated">
            <a:extLst>
              <a:ext uri="{FF2B5EF4-FFF2-40B4-BE49-F238E27FC236}">
                <a16:creationId xmlns:a16="http://schemas.microsoft.com/office/drawing/2014/main" id="{ABD015B1-13F7-48CC-80FB-8F24DE806E74}"/>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0559" r="20559"/>
          <a:stretch>
            <a:fillRect/>
          </a:stretch>
        </p:blipFill>
        <p:spPr/>
      </p:pic>
      <p:sp>
        <p:nvSpPr>
          <p:cNvPr id="5" name="Text Placeholder 4">
            <a:extLst>
              <a:ext uri="{FF2B5EF4-FFF2-40B4-BE49-F238E27FC236}">
                <a16:creationId xmlns:a16="http://schemas.microsoft.com/office/drawing/2014/main" id="{7D066274-2467-6D47-B795-CE14CBB41473}"/>
              </a:ext>
            </a:extLst>
          </p:cNvPr>
          <p:cNvSpPr>
            <a:spLocks noGrp="1"/>
          </p:cNvSpPr>
          <p:nvPr>
            <p:ph type="body" sz="quarter" idx="15"/>
          </p:nvPr>
        </p:nvSpPr>
        <p:spPr/>
        <p:txBody>
          <a:bodyPr/>
          <a:lstStyle/>
          <a:p>
            <a:r>
              <a:rPr lang="en-US" dirty="0"/>
              <a:t>Product Program Team</a:t>
            </a:r>
          </a:p>
          <a:p>
            <a:r>
              <a:rPr lang="en-US" dirty="0">
                <a:solidFill>
                  <a:schemeClr val="bg2"/>
                </a:solidFill>
                <a:hlinkClick r:id="rId4">
                  <a:extLst>
                    <a:ext uri="{A12FA001-AC4F-418D-AE19-62706E023703}">
                      <ahyp:hlinkClr xmlns:ahyp="http://schemas.microsoft.com/office/drawing/2018/hyperlinkcolor" val="tx"/>
                    </a:ext>
                  </a:extLst>
                </a:hlinkClick>
              </a:rPr>
              <a:t>www.girlscoutsla.org</a:t>
            </a:r>
            <a:endParaRPr lang="en-US" dirty="0">
              <a:solidFill>
                <a:schemeClr val="bg2"/>
              </a:solidFill>
            </a:endParaRPr>
          </a:p>
          <a:p>
            <a:r>
              <a:rPr lang="en-US" dirty="0"/>
              <a:t>213-213-0123</a:t>
            </a:r>
          </a:p>
        </p:txBody>
      </p:sp>
      <p:sp>
        <p:nvSpPr>
          <p:cNvPr id="4" name="Title 3">
            <a:extLst>
              <a:ext uri="{FF2B5EF4-FFF2-40B4-BE49-F238E27FC236}">
                <a16:creationId xmlns:a16="http://schemas.microsoft.com/office/drawing/2014/main" id="{D51CE137-5AC1-A642-82BB-5A2BDACB1576}"/>
              </a:ext>
            </a:extLst>
          </p:cNvPr>
          <p:cNvSpPr>
            <a:spLocks noGrp="1"/>
          </p:cNvSpPr>
          <p:nvPr>
            <p:ph type="title"/>
          </p:nvPr>
        </p:nvSpPr>
        <p:spPr/>
        <p:txBody>
          <a:bodyPr/>
          <a:lstStyle/>
          <a:p>
            <a:r>
              <a:rPr lang="en-US"/>
              <a:t>Thank You</a:t>
            </a:r>
          </a:p>
        </p:txBody>
      </p:sp>
      <p:pic>
        <p:nvPicPr>
          <p:cNvPr id="8" name="Picture 2">
            <a:extLst>
              <a:ext uri="{FF2B5EF4-FFF2-40B4-BE49-F238E27FC236}">
                <a16:creationId xmlns:a16="http://schemas.microsoft.com/office/drawing/2014/main" id="{FFBF7DCF-C120-4B09-9587-3AECCA7BEB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225" y="1262509"/>
            <a:ext cx="3905971" cy="148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5241763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4</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Roles + responsibilities: Girl Scouts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94DF8F99-13CC-4697-BA3A-9D6CD27973AD}"/>
              </a:ext>
            </a:extLst>
          </p:cNvPr>
          <p:cNvSpPr txBox="1">
            <a:spLocks/>
          </p:cNvSpPr>
          <p:nvPr/>
        </p:nvSpPr>
        <p:spPr>
          <a:xfrm>
            <a:off x="758335" y="1253331"/>
            <a:ext cx="107935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Be a currently </a:t>
            </a:r>
            <a:r>
              <a:rPr lang="en-US" sz="2600" dirty="0">
                <a:solidFill>
                  <a:srgbClr val="00B050"/>
                </a:solidFill>
                <a:latin typeface="Palatino Linotype" panose="02040502050505030304" pitchFamily="18" charset="0"/>
              </a:rPr>
              <a:t>registered</a:t>
            </a:r>
            <a:r>
              <a:rPr lang="en-US" dirty="0">
                <a:latin typeface="Palatino Linotype" panose="02040502050505030304" pitchFamily="18" charset="0"/>
              </a:rPr>
              <a:t> Girl Scout.</a:t>
            </a:r>
          </a:p>
          <a:p>
            <a:r>
              <a:rPr lang="en-US" dirty="0">
                <a:latin typeface="Palatino Linotype" panose="02040502050505030304" pitchFamily="18" charset="0"/>
              </a:rPr>
              <a:t>Adhere to the published </a:t>
            </a:r>
            <a:r>
              <a:rPr lang="en-US" sz="2600" dirty="0">
                <a:solidFill>
                  <a:srgbClr val="00B050"/>
                </a:solidFill>
                <a:latin typeface="Palatino Linotype" panose="02040502050505030304" pitchFamily="18" charset="0"/>
              </a:rPr>
              <a:t>start</a:t>
            </a:r>
            <a:r>
              <a:rPr lang="en-US" dirty="0">
                <a:latin typeface="Palatino Linotype" panose="02040502050505030304" pitchFamily="18" charset="0"/>
              </a:rPr>
              <a:t> </a:t>
            </a:r>
            <a:r>
              <a:rPr lang="en-US" dirty="0">
                <a:solidFill>
                  <a:srgbClr val="00B050"/>
                </a:solidFill>
                <a:latin typeface="Palatino Linotype" panose="02040502050505030304" pitchFamily="18" charset="0"/>
              </a:rPr>
              <a:t>and end </a:t>
            </a:r>
            <a:r>
              <a:rPr lang="en-US" sz="2600" dirty="0">
                <a:solidFill>
                  <a:srgbClr val="00B050"/>
                </a:solidFill>
                <a:latin typeface="Palatino Linotype" panose="02040502050505030304" pitchFamily="18" charset="0"/>
              </a:rPr>
              <a:t>dates</a:t>
            </a:r>
            <a:r>
              <a:rPr lang="en-US" dirty="0">
                <a:latin typeface="Palatino Linotype" panose="02040502050505030304" pitchFamily="18" charset="0"/>
              </a:rPr>
              <a:t> of the programs.</a:t>
            </a:r>
          </a:p>
          <a:p>
            <a:r>
              <a:rPr lang="en-US" dirty="0">
                <a:latin typeface="Palatino Linotype" panose="02040502050505030304" pitchFamily="18" charset="0"/>
              </a:rPr>
              <a:t>Set individual </a:t>
            </a:r>
            <a:r>
              <a:rPr lang="en-US" sz="2600" dirty="0">
                <a:solidFill>
                  <a:srgbClr val="00B050"/>
                </a:solidFill>
                <a:latin typeface="Palatino Linotype" panose="02040502050505030304" pitchFamily="18" charset="0"/>
              </a:rPr>
              <a:t>goals</a:t>
            </a:r>
            <a:r>
              <a:rPr lang="en-US" dirty="0">
                <a:latin typeface="Palatino Linotype" panose="02040502050505030304" pitchFamily="18" charset="0"/>
              </a:rPr>
              <a:t>.</a:t>
            </a:r>
          </a:p>
          <a:p>
            <a:r>
              <a:rPr lang="en-US" dirty="0">
                <a:latin typeface="Palatino Linotype" panose="02040502050505030304" pitchFamily="18" charset="0"/>
              </a:rPr>
              <a:t>Wear their </a:t>
            </a:r>
            <a:r>
              <a:rPr lang="en-US" sz="2600" dirty="0">
                <a:solidFill>
                  <a:srgbClr val="00B050"/>
                </a:solidFill>
                <a:latin typeface="Palatino Linotype" panose="02040502050505030304" pitchFamily="18" charset="0"/>
              </a:rPr>
              <a:t>uniform</a:t>
            </a:r>
            <a:r>
              <a:rPr lang="en-US" dirty="0">
                <a:latin typeface="Palatino Linotype" panose="02040502050505030304" pitchFamily="18" charset="0"/>
              </a:rPr>
              <a:t> or other Girl Scout clothing, and their membership pin.</a:t>
            </a:r>
          </a:p>
          <a:p>
            <a:r>
              <a:rPr lang="en-US" dirty="0">
                <a:latin typeface="Palatino Linotype" panose="02040502050505030304" pitchFamily="18" charset="0"/>
              </a:rPr>
              <a:t>Encourage customers to support the </a:t>
            </a:r>
            <a:r>
              <a:rPr lang="en-US" sz="2600" dirty="0">
                <a:solidFill>
                  <a:srgbClr val="00B050"/>
                </a:solidFill>
                <a:latin typeface="Palatino Linotype" panose="02040502050505030304" pitchFamily="18" charset="0"/>
              </a:rPr>
              <a:t>Gift of Caring </a:t>
            </a:r>
            <a:r>
              <a:rPr lang="en-US" sz="2600" dirty="0">
                <a:latin typeface="Palatino Linotype" panose="02040502050505030304" pitchFamily="18" charset="0"/>
              </a:rPr>
              <a:t>and</a:t>
            </a:r>
            <a:r>
              <a:rPr lang="en-US" sz="2600" dirty="0">
                <a:solidFill>
                  <a:srgbClr val="00B050"/>
                </a:solidFill>
                <a:latin typeface="Palatino Linotype" panose="02040502050505030304" pitchFamily="18" charset="0"/>
              </a:rPr>
              <a:t> Cookies for the Community </a:t>
            </a:r>
            <a:r>
              <a:rPr lang="en-US" dirty="0">
                <a:latin typeface="Palatino Linotype" panose="02040502050505030304" pitchFamily="18" charset="0"/>
              </a:rPr>
              <a:t>donation programs. It’s a WIN-WIN-WIN!</a:t>
            </a:r>
          </a:p>
        </p:txBody>
      </p:sp>
    </p:spTree>
    <p:extLst>
      <p:ext uri="{BB962C8B-B14F-4D97-AF65-F5344CB8AC3E}">
        <p14:creationId xmlns:p14="http://schemas.microsoft.com/office/powerpoint/2010/main" val="21218060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5</a:t>
            </a:fld>
            <a:endParaRPr lang="en-US" dirty="0"/>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Title 1">
            <a:extLst>
              <a:ext uri="{FF2B5EF4-FFF2-40B4-BE49-F238E27FC236}">
                <a16:creationId xmlns:a16="http://schemas.microsoft.com/office/drawing/2014/main" id="{4E5ED680-9A91-40DA-8677-10B03F71921E}"/>
              </a:ext>
            </a:extLst>
          </p:cNvPr>
          <p:cNvSpPr>
            <a:spLocks noGrp="1"/>
          </p:cNvSpPr>
          <p:nvPr>
            <p:ph type="title"/>
          </p:nvPr>
        </p:nvSpPr>
        <p:spPr>
          <a:xfrm>
            <a:off x="239713" y="342900"/>
            <a:ext cx="11734800" cy="766763"/>
          </a:xfrm>
        </p:spPr>
        <p:txBody>
          <a:bodyPr>
            <a:noAutofit/>
          </a:bodyPr>
          <a:lstStyle/>
          <a:p>
            <a:r>
              <a:rPr lang="en-US" b="1" dirty="0">
                <a:ln w="22225">
                  <a:solidFill>
                    <a:srgbClr val="00B050"/>
                  </a:solidFill>
                  <a:prstDash val="solid"/>
                </a:ln>
                <a:solidFill>
                  <a:schemeClr val="accent1"/>
                </a:solidFill>
              </a:rPr>
              <a:t>Roles + responsibilities: Parents/Caregivers</a:t>
            </a:r>
          </a:p>
        </p:txBody>
      </p:sp>
      <p:sp>
        <p:nvSpPr>
          <p:cNvPr id="6" name="Content Placeholder 2">
            <a:extLst>
              <a:ext uri="{FF2B5EF4-FFF2-40B4-BE49-F238E27FC236}">
                <a16:creationId xmlns:a16="http://schemas.microsoft.com/office/drawing/2014/main" id="{272B91E8-0EBF-41A9-A4FF-757BE7B86792}"/>
              </a:ext>
            </a:extLst>
          </p:cNvPr>
          <p:cNvSpPr txBox="1">
            <a:spLocks/>
          </p:cNvSpPr>
          <p:nvPr/>
        </p:nvSpPr>
        <p:spPr>
          <a:xfrm>
            <a:off x="625793" y="1292712"/>
            <a:ext cx="10915967" cy="46877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2400" dirty="0">
                <a:solidFill>
                  <a:srgbClr val="00B050"/>
                </a:solidFill>
                <a:latin typeface="Palatino Linotype" panose="02040502050505030304" pitchFamily="18" charset="0"/>
              </a:rPr>
              <a:t>Sign</a:t>
            </a:r>
            <a:r>
              <a:rPr lang="en-US" sz="2400" dirty="0">
                <a:latin typeface="Palatino Linotype" panose="02040502050505030304" pitchFamily="18" charset="0"/>
              </a:rPr>
              <a:t> the </a:t>
            </a:r>
            <a:r>
              <a:rPr lang="en-US" sz="2400" i="1" dirty="0">
                <a:latin typeface="Palatino Linotype" panose="02040502050505030304" pitchFamily="18" charset="0"/>
              </a:rPr>
              <a:t>Fall Product-Cookie Program Parent/Guardian Permission Responsibility Agreement</a:t>
            </a:r>
            <a:r>
              <a:rPr lang="en-US" sz="2400" dirty="0">
                <a:latin typeface="Palatino Linotype" panose="02040502050505030304" pitchFamily="18" charset="0"/>
              </a:rPr>
              <a:t>.</a:t>
            </a:r>
          </a:p>
          <a:p>
            <a:r>
              <a:rPr lang="en-US" sz="2400" dirty="0">
                <a:latin typeface="Palatino Linotype" panose="02040502050505030304" pitchFamily="18" charset="0"/>
              </a:rPr>
              <a:t>Follow all </a:t>
            </a:r>
            <a:r>
              <a:rPr lang="en-US" sz="2400" dirty="0">
                <a:solidFill>
                  <a:srgbClr val="00B050"/>
                </a:solidFill>
                <a:latin typeface="Palatino Linotype" panose="02040502050505030304" pitchFamily="18" charset="0"/>
              </a:rPr>
              <a:t>rules</a:t>
            </a:r>
            <a:r>
              <a:rPr lang="en-US" sz="2400" dirty="0">
                <a:latin typeface="Palatino Linotype" panose="02040502050505030304" pitchFamily="18" charset="0"/>
              </a:rPr>
              <a:t>.</a:t>
            </a:r>
          </a:p>
          <a:p>
            <a:r>
              <a:rPr lang="en-US" sz="2400" dirty="0">
                <a:latin typeface="Palatino Linotype" panose="02040502050505030304" pitchFamily="18" charset="0"/>
              </a:rPr>
              <a:t>Be </a:t>
            </a:r>
            <a:r>
              <a:rPr lang="en-US" sz="2400" dirty="0">
                <a:solidFill>
                  <a:srgbClr val="00B050"/>
                </a:solidFill>
                <a:latin typeface="Palatino Linotype" panose="02040502050505030304" pitchFamily="18" charset="0"/>
              </a:rPr>
              <a:t>responsible</a:t>
            </a:r>
            <a:r>
              <a:rPr lang="en-US" sz="2400" dirty="0">
                <a:latin typeface="Palatino Linotype" panose="02040502050505030304" pitchFamily="18" charset="0"/>
              </a:rPr>
              <a:t> for payment.</a:t>
            </a:r>
          </a:p>
          <a:p>
            <a:r>
              <a:rPr lang="en-US" sz="2400" dirty="0">
                <a:latin typeface="Palatino Linotype" panose="02040502050505030304" pitchFamily="18" charset="0"/>
              </a:rPr>
              <a:t>Sign </a:t>
            </a:r>
            <a:r>
              <a:rPr lang="en-US" sz="2400" dirty="0">
                <a:solidFill>
                  <a:srgbClr val="00B050"/>
                </a:solidFill>
                <a:latin typeface="Palatino Linotype" panose="02040502050505030304" pitchFamily="18" charset="0"/>
              </a:rPr>
              <a:t>receipts</a:t>
            </a:r>
            <a:r>
              <a:rPr lang="en-US" sz="2400" dirty="0">
                <a:latin typeface="Palatino Linotype" panose="02040502050505030304" pitchFamily="18" charset="0"/>
              </a:rPr>
              <a:t>.</a:t>
            </a:r>
          </a:p>
          <a:p>
            <a:r>
              <a:rPr lang="en-US" sz="2400" dirty="0">
                <a:latin typeface="Palatino Linotype" panose="02040502050505030304" pitchFamily="18" charset="0"/>
              </a:rPr>
              <a:t>Follow all </a:t>
            </a:r>
            <a:r>
              <a:rPr lang="en-US" sz="2400" dirty="0">
                <a:solidFill>
                  <a:srgbClr val="00B050"/>
                </a:solidFill>
                <a:latin typeface="Palatino Linotype" panose="02040502050505030304" pitchFamily="18" charset="0"/>
              </a:rPr>
              <a:t>guidelines</a:t>
            </a:r>
            <a:r>
              <a:rPr lang="en-US" sz="2400" dirty="0">
                <a:latin typeface="Palatino Linotype" panose="02040502050505030304" pitchFamily="18" charset="0"/>
              </a:rPr>
              <a:t>.</a:t>
            </a:r>
          </a:p>
          <a:p>
            <a:r>
              <a:rPr lang="en-US" sz="2400" dirty="0">
                <a:latin typeface="Palatino Linotype" panose="02040502050505030304" pitchFamily="18" charset="0"/>
              </a:rPr>
              <a:t>Coordinate </a:t>
            </a:r>
            <a:r>
              <a:rPr lang="en-US" sz="2400" dirty="0">
                <a:solidFill>
                  <a:srgbClr val="00B050"/>
                </a:solidFill>
                <a:latin typeface="Palatino Linotype" panose="02040502050505030304" pitchFamily="18" charset="0"/>
              </a:rPr>
              <a:t>booth sales </a:t>
            </a:r>
            <a:r>
              <a:rPr lang="en-US" sz="2400" dirty="0">
                <a:latin typeface="Palatino Linotype" panose="02040502050505030304" pitchFamily="18" charset="0"/>
              </a:rPr>
              <a:t>(Cookie Program only). </a:t>
            </a:r>
          </a:p>
          <a:p>
            <a:r>
              <a:rPr lang="en-US" sz="2400" dirty="0">
                <a:latin typeface="Palatino Linotype" panose="02040502050505030304" pitchFamily="18" charset="0"/>
              </a:rPr>
              <a:t>Keep their Juliette Advisor </a:t>
            </a:r>
            <a:r>
              <a:rPr lang="en-US" sz="2400" dirty="0">
                <a:solidFill>
                  <a:srgbClr val="00B050"/>
                </a:solidFill>
                <a:latin typeface="Palatino Linotype" panose="02040502050505030304" pitchFamily="18" charset="0"/>
              </a:rPr>
              <a:t>updated</a:t>
            </a:r>
            <a:r>
              <a:rPr lang="en-US" sz="2400" dirty="0">
                <a:latin typeface="Palatino Linotype" panose="02040502050505030304" pitchFamily="18" charset="0"/>
              </a:rPr>
              <a:t> on their Girl Scout’s inventory.</a:t>
            </a:r>
          </a:p>
        </p:txBody>
      </p:sp>
    </p:spTree>
    <p:extLst>
      <p:ext uri="{BB962C8B-B14F-4D97-AF65-F5344CB8AC3E}">
        <p14:creationId xmlns:p14="http://schemas.microsoft.com/office/powerpoint/2010/main" val="33932601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6</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Roles + responsibilities: Juliette Advisor</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B00892A1-3C39-4CC0-BFFE-8B35349441CB}"/>
              </a:ext>
            </a:extLst>
          </p:cNvPr>
          <p:cNvSpPr txBox="1">
            <a:spLocks/>
          </p:cNvSpPr>
          <p:nvPr/>
        </p:nvSpPr>
        <p:spPr>
          <a:xfrm>
            <a:off x="738015" y="1253331"/>
            <a:ext cx="10844385"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2400" dirty="0">
                <a:solidFill>
                  <a:srgbClr val="00B050"/>
                </a:solidFill>
                <a:latin typeface="Palatino Linotype" panose="02040502050505030304" pitchFamily="18" charset="0"/>
              </a:rPr>
              <a:t>Train</a:t>
            </a:r>
            <a:r>
              <a:rPr lang="en-US" sz="2400" dirty="0">
                <a:latin typeface="Palatino Linotype" panose="02040502050505030304" pitchFamily="18" charset="0"/>
              </a:rPr>
              <a:t> and </a:t>
            </a:r>
            <a:r>
              <a:rPr lang="en-US" sz="2400" dirty="0">
                <a:solidFill>
                  <a:srgbClr val="00B050"/>
                </a:solidFill>
                <a:latin typeface="Palatino Linotype" panose="02040502050505030304" pitchFamily="18" charset="0"/>
              </a:rPr>
              <a:t>support</a:t>
            </a:r>
            <a:r>
              <a:rPr lang="en-US" sz="2400" dirty="0">
                <a:latin typeface="Palatino Linotype" panose="02040502050505030304" pitchFamily="18" charset="0"/>
              </a:rPr>
              <a:t>.</a:t>
            </a:r>
          </a:p>
          <a:p>
            <a:r>
              <a:rPr lang="en-US" sz="2400" dirty="0">
                <a:latin typeface="Palatino Linotype" panose="02040502050505030304" pitchFamily="18" charset="0"/>
              </a:rPr>
              <a:t>Work with the Juliette to </a:t>
            </a:r>
            <a:r>
              <a:rPr lang="en-US" sz="2400" dirty="0">
                <a:solidFill>
                  <a:srgbClr val="00B050"/>
                </a:solidFill>
                <a:latin typeface="Palatino Linotype" panose="02040502050505030304" pitchFamily="18" charset="0"/>
              </a:rPr>
              <a:t>help</a:t>
            </a:r>
            <a:r>
              <a:rPr lang="en-US" sz="2400" dirty="0">
                <a:latin typeface="Palatino Linotype" panose="02040502050505030304" pitchFamily="18" charset="0"/>
              </a:rPr>
              <a:t> her set goals. </a:t>
            </a:r>
          </a:p>
          <a:p>
            <a:pPr>
              <a:buClr>
                <a:schemeClr val="tx1"/>
              </a:buClr>
            </a:pPr>
            <a:r>
              <a:rPr lang="en-US" sz="2400" dirty="0">
                <a:solidFill>
                  <a:srgbClr val="00B050"/>
                </a:solidFill>
                <a:latin typeface="Palatino Linotype" panose="02040502050505030304" pitchFamily="18" charset="0"/>
              </a:rPr>
              <a:t>Enter</a:t>
            </a:r>
            <a:r>
              <a:rPr lang="en-US" sz="2400" dirty="0">
                <a:latin typeface="Palatino Linotype" panose="02040502050505030304" pitchFamily="18" charset="0"/>
              </a:rPr>
              <a:t> Juliette orders and payments into the inventory systems.</a:t>
            </a:r>
          </a:p>
          <a:p>
            <a:r>
              <a:rPr lang="en-US" sz="2400" dirty="0">
                <a:latin typeface="Palatino Linotype" panose="02040502050505030304" pitchFamily="18" charset="0"/>
              </a:rPr>
              <a:t>Set up money </a:t>
            </a:r>
            <a:r>
              <a:rPr lang="en-US" sz="2400" dirty="0">
                <a:solidFill>
                  <a:srgbClr val="00B050"/>
                </a:solidFill>
                <a:latin typeface="Palatino Linotype" panose="02040502050505030304" pitchFamily="18" charset="0"/>
              </a:rPr>
              <a:t>collection dates</a:t>
            </a:r>
            <a:r>
              <a:rPr lang="en-US" sz="2400" dirty="0">
                <a:latin typeface="Palatino Linotype" panose="02040502050505030304" pitchFamily="18" charset="0"/>
              </a:rPr>
              <a:t>.</a:t>
            </a:r>
          </a:p>
          <a:p>
            <a:r>
              <a:rPr lang="en-US" sz="2400" dirty="0">
                <a:solidFill>
                  <a:srgbClr val="00B050"/>
                </a:solidFill>
                <a:latin typeface="Palatino Linotype" panose="02040502050505030304" pitchFamily="18" charset="0"/>
              </a:rPr>
              <a:t>Deposit</a:t>
            </a:r>
            <a:r>
              <a:rPr lang="en-US" sz="2400" dirty="0">
                <a:latin typeface="Palatino Linotype" panose="02040502050505030304" pitchFamily="18" charset="0"/>
              </a:rPr>
              <a:t> all funds.</a:t>
            </a:r>
          </a:p>
          <a:p>
            <a:r>
              <a:rPr lang="en-US" sz="2400" dirty="0">
                <a:latin typeface="Palatino Linotype" panose="02040502050505030304" pitchFamily="18" charset="0"/>
              </a:rPr>
              <a:t>Meet </a:t>
            </a:r>
            <a:r>
              <a:rPr lang="en-US" sz="2400" dirty="0">
                <a:solidFill>
                  <a:srgbClr val="00B050"/>
                </a:solidFill>
                <a:latin typeface="Palatino Linotype" panose="02040502050505030304" pitchFamily="18" charset="0"/>
              </a:rPr>
              <a:t>deadlines</a:t>
            </a:r>
            <a:r>
              <a:rPr lang="en-US" sz="2400" dirty="0">
                <a:latin typeface="Palatino Linotype" panose="02040502050505030304" pitchFamily="18" charset="0"/>
              </a:rPr>
              <a:t>.</a:t>
            </a:r>
          </a:p>
          <a:p>
            <a:pPr>
              <a:buClr>
                <a:schemeClr val="tx1"/>
              </a:buClr>
            </a:pPr>
            <a:r>
              <a:rPr lang="en-US" sz="2400" dirty="0">
                <a:solidFill>
                  <a:srgbClr val="00B050"/>
                </a:solidFill>
                <a:latin typeface="Palatino Linotype" panose="02040502050505030304" pitchFamily="18" charset="0"/>
              </a:rPr>
              <a:t>Keep track </a:t>
            </a:r>
            <a:r>
              <a:rPr lang="en-US" sz="2400" dirty="0">
                <a:latin typeface="Palatino Linotype" panose="02040502050505030304" pitchFamily="18" charset="0"/>
              </a:rPr>
              <a:t>of each Juliette’s sales and boothing sales. </a:t>
            </a:r>
          </a:p>
          <a:p>
            <a:endParaRPr lang="en-US" sz="1200" dirty="0">
              <a:latin typeface="Palatino Linotype" panose="02040502050505030304" pitchFamily="18" charset="0"/>
            </a:endParaRPr>
          </a:p>
        </p:txBody>
      </p:sp>
    </p:spTree>
    <p:extLst>
      <p:ext uri="{BB962C8B-B14F-4D97-AF65-F5344CB8AC3E}">
        <p14:creationId xmlns:p14="http://schemas.microsoft.com/office/powerpoint/2010/main" val="34693141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7</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Products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pic>
        <p:nvPicPr>
          <p:cNvPr id="4" name="Picture 3" descr="A plate of cookies and chocolate chip cookies&#10;&#10;Description automatically generated">
            <a:extLst>
              <a:ext uri="{FF2B5EF4-FFF2-40B4-BE49-F238E27FC236}">
                <a16:creationId xmlns:a16="http://schemas.microsoft.com/office/drawing/2014/main" id="{B5B7BA7F-7B3F-A0EF-B820-42AFCD89D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75" y="1085088"/>
            <a:ext cx="6248997" cy="4687824"/>
          </a:xfrm>
          <a:prstGeom prst="rect">
            <a:avLst/>
          </a:prstGeom>
        </p:spPr>
      </p:pic>
      <p:pic>
        <p:nvPicPr>
          <p:cNvPr id="5" name="Picture 4">
            <a:extLst>
              <a:ext uri="{FF2B5EF4-FFF2-40B4-BE49-F238E27FC236}">
                <a16:creationId xmlns:a16="http://schemas.microsoft.com/office/drawing/2014/main" id="{7DBB58BB-1F8D-F8B0-E1D2-C9B16F731CC5}"/>
              </a:ext>
            </a:extLst>
          </p:cNvPr>
          <p:cNvPicPr>
            <a:picLocks noChangeAspect="1"/>
          </p:cNvPicPr>
          <p:nvPr/>
        </p:nvPicPr>
        <p:blipFill>
          <a:blip r:embed="rId4"/>
          <a:stretch>
            <a:fillRect/>
          </a:stretch>
        </p:blipFill>
        <p:spPr>
          <a:xfrm>
            <a:off x="6731959" y="1403045"/>
            <a:ext cx="5219866" cy="4051910"/>
          </a:xfrm>
          <a:prstGeom prst="rect">
            <a:avLst/>
          </a:prstGeom>
        </p:spPr>
      </p:pic>
    </p:spTree>
    <p:extLst>
      <p:ext uri="{BB962C8B-B14F-4D97-AF65-F5344CB8AC3E}">
        <p14:creationId xmlns:p14="http://schemas.microsoft.com/office/powerpoint/2010/main" val="32876657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8</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p:txBody>
          <a:bodyPr>
            <a:normAutofit/>
          </a:bodyPr>
          <a:lstStyle/>
          <a:p>
            <a:r>
              <a:rPr lang="en-US" b="1" dirty="0">
                <a:ln w="22225">
                  <a:solidFill>
                    <a:srgbClr val="00B050"/>
                  </a:solidFill>
                  <a:prstDash val="solid"/>
                </a:ln>
                <a:solidFill>
                  <a:schemeClr val="accent1"/>
                </a:solidFill>
              </a:rPr>
              <a:t>Gift of Caring + Cookies for the Community</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95B65F74-AB8A-4638-8B42-CDDEB714DB7E}"/>
              </a:ext>
            </a:extLst>
          </p:cNvPr>
          <p:cNvSpPr txBox="1">
            <a:spLocks/>
          </p:cNvSpPr>
          <p:nvPr/>
        </p:nvSpPr>
        <p:spPr>
          <a:xfrm>
            <a:off x="762000" y="1396938"/>
            <a:ext cx="1082039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Palatino Linotype" panose="02040502050505030304" pitchFamily="18" charset="0"/>
              </a:rPr>
              <a:t>The </a:t>
            </a:r>
            <a:r>
              <a:rPr lang="en-US" dirty="0">
                <a:solidFill>
                  <a:srgbClr val="00B050"/>
                </a:solidFill>
                <a:latin typeface="Palatino Linotype" panose="02040502050505030304" pitchFamily="18" charset="0"/>
              </a:rPr>
              <a:t>Gift of Caring (GOC) and Cookies for the Community (C4C)</a:t>
            </a:r>
            <a:r>
              <a:rPr lang="en-US" dirty="0">
                <a:latin typeface="Palatino Linotype" panose="02040502050505030304" pitchFamily="18" charset="0"/>
              </a:rPr>
              <a:t> programs allow customers to </a:t>
            </a:r>
            <a:r>
              <a:rPr lang="en-US" dirty="0">
                <a:solidFill>
                  <a:srgbClr val="00B050"/>
                </a:solidFill>
                <a:latin typeface="Palatino Linotype" panose="02040502050505030304" pitchFamily="18" charset="0"/>
              </a:rPr>
              <a:t>donate</a:t>
            </a:r>
            <a:r>
              <a:rPr lang="en-US" dirty="0">
                <a:latin typeface="Palatino Linotype" panose="02040502050505030304" pitchFamily="18" charset="0"/>
              </a:rPr>
              <a:t> to the armed forces, first responders, food bank, or other community partners. </a:t>
            </a:r>
          </a:p>
          <a:p>
            <a:r>
              <a:rPr lang="en-US" dirty="0">
                <a:latin typeface="Palatino Linotype" panose="02040502050505030304" pitchFamily="18" charset="0"/>
              </a:rPr>
              <a:t>Donations are </a:t>
            </a:r>
            <a:r>
              <a:rPr lang="en-US" dirty="0">
                <a:solidFill>
                  <a:srgbClr val="00B050"/>
                </a:solidFill>
                <a:latin typeface="Palatino Linotype" panose="02040502050505030304" pitchFamily="18" charset="0"/>
              </a:rPr>
              <a:t>tax-deductible</a:t>
            </a:r>
            <a:endParaRPr lang="en-US" dirty="0">
              <a:latin typeface="Palatino Linotype" panose="02040502050505030304" pitchFamily="18" charset="0"/>
            </a:endParaRPr>
          </a:p>
          <a:p>
            <a:r>
              <a:rPr lang="en-US" dirty="0">
                <a:latin typeface="Palatino Linotype" panose="02040502050505030304" pitchFamily="18" charset="0"/>
              </a:rPr>
              <a:t>Consider GOC/C4C as a </a:t>
            </a:r>
            <a:r>
              <a:rPr lang="en-US" dirty="0">
                <a:solidFill>
                  <a:srgbClr val="00B050"/>
                </a:solidFill>
                <a:latin typeface="Palatino Linotype" panose="02040502050505030304" pitchFamily="18" charset="0"/>
              </a:rPr>
              <a:t>variety</a:t>
            </a:r>
            <a:r>
              <a:rPr lang="en-US" dirty="0">
                <a:latin typeface="Palatino Linotype" panose="02040502050505030304" pitchFamily="18" charset="0"/>
              </a:rPr>
              <a:t>. </a:t>
            </a:r>
          </a:p>
          <a:p>
            <a:r>
              <a:rPr lang="en-US" dirty="0">
                <a:latin typeface="Palatino Linotype" panose="02040502050505030304" pitchFamily="18" charset="0"/>
              </a:rPr>
              <a:t>Great for </a:t>
            </a:r>
            <a:r>
              <a:rPr lang="en-US" dirty="0">
                <a:solidFill>
                  <a:srgbClr val="00B050"/>
                </a:solidFill>
                <a:latin typeface="Palatino Linotype" panose="02040502050505030304" pitchFamily="18" charset="0"/>
              </a:rPr>
              <a:t>out-of-area</a:t>
            </a:r>
            <a:r>
              <a:rPr lang="en-US" dirty="0">
                <a:latin typeface="Palatino Linotype" panose="02040502050505030304" pitchFamily="18" charset="0"/>
              </a:rPr>
              <a:t> customers. </a:t>
            </a:r>
          </a:p>
          <a:p>
            <a:pPr>
              <a:buClr>
                <a:schemeClr val="tx1"/>
              </a:buClr>
            </a:pPr>
            <a:r>
              <a:rPr lang="en-US" dirty="0">
                <a:solidFill>
                  <a:srgbClr val="00B050"/>
                </a:solidFill>
                <a:latin typeface="Palatino Linotype" panose="02040502050505030304" pitchFamily="18" charset="0"/>
              </a:rPr>
              <a:t>No products are exchanged </a:t>
            </a:r>
            <a:r>
              <a:rPr lang="en-US" dirty="0">
                <a:latin typeface="Palatino Linotype" panose="02040502050505030304" pitchFamily="18" charset="0"/>
              </a:rPr>
              <a:t>when participating in the GOC/C4C program. </a:t>
            </a:r>
          </a:p>
        </p:txBody>
      </p:sp>
    </p:spTree>
    <p:extLst>
      <p:ext uri="{BB962C8B-B14F-4D97-AF65-F5344CB8AC3E}">
        <p14:creationId xmlns:p14="http://schemas.microsoft.com/office/powerpoint/2010/main" val="22460846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ACB23598-AEC5-2540-A896-FD6E17DAFB60}"/>
              </a:ext>
            </a:extLst>
          </p:cNvPr>
          <p:cNvSpPr>
            <a:spLocks noGrp="1"/>
          </p:cNvSpPr>
          <p:nvPr>
            <p:ph type="sldNum" sz="quarter" idx="12"/>
          </p:nvPr>
        </p:nvSpPr>
        <p:spPr/>
        <p:txBody>
          <a:bodyPr/>
          <a:lstStyle/>
          <a:p>
            <a:fld id="{7691CCDB-B024-8747-B233-CAD1CBC7A901}" type="slidenum">
              <a:rPr lang="en-US" dirty="0" smtClean="0"/>
              <a:pPr/>
              <a:t>9</a:t>
            </a:fld>
            <a:endParaRPr lang="en-US" dirty="0"/>
          </a:p>
        </p:txBody>
      </p:sp>
      <p:sp>
        <p:nvSpPr>
          <p:cNvPr id="3" name="Title 2">
            <a:extLst>
              <a:ext uri="{FF2B5EF4-FFF2-40B4-BE49-F238E27FC236}">
                <a16:creationId xmlns:a16="http://schemas.microsoft.com/office/drawing/2014/main" id="{8ED0A15C-2456-2B41-9536-041BCFCD66E5}"/>
              </a:ext>
            </a:extLst>
          </p:cNvPr>
          <p:cNvSpPr>
            <a:spLocks noGrp="1"/>
          </p:cNvSpPr>
          <p:nvPr>
            <p:ph type="title"/>
          </p:nvPr>
        </p:nvSpPr>
        <p:spPr>
          <a:xfrm>
            <a:off x="412895" y="353061"/>
            <a:ext cx="11734800" cy="766823"/>
          </a:xfrm>
        </p:spPr>
        <p:txBody>
          <a:bodyPr>
            <a:normAutofit/>
          </a:bodyPr>
          <a:lstStyle/>
          <a:p>
            <a:r>
              <a:rPr lang="en-US" b="1" dirty="0">
                <a:ln w="22225">
                  <a:solidFill>
                    <a:srgbClr val="00B050"/>
                  </a:solidFill>
                  <a:prstDash val="solid"/>
                </a:ln>
                <a:solidFill>
                  <a:schemeClr val="accent1"/>
                </a:solidFill>
              </a:rPr>
              <a:t>Proceeds + recognitions</a:t>
            </a:r>
          </a:p>
        </p:txBody>
      </p:sp>
      <p:sp>
        <p:nvSpPr>
          <p:cNvPr id="12" name="Content Placeholder 2">
            <a:extLst>
              <a:ext uri="{FF2B5EF4-FFF2-40B4-BE49-F238E27FC236}">
                <a16:creationId xmlns:a16="http://schemas.microsoft.com/office/drawing/2014/main" id="{68645904-0D2E-4CAF-A6AF-6B76C574BCE1}"/>
              </a:ext>
            </a:extLst>
          </p:cNvPr>
          <p:cNvSpPr txBox="1">
            <a:spLocks/>
          </p:cNvSpPr>
          <p:nvPr/>
        </p:nvSpPr>
        <p:spPr>
          <a:xfrm>
            <a:off x="240175"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alatino Linotype" panose="02040502050505030304" pitchFamily="18" charset="0"/>
            </a:endParaRPr>
          </a:p>
        </p:txBody>
      </p:sp>
      <p:sp>
        <p:nvSpPr>
          <p:cNvPr id="5" name="Content Placeholder 2">
            <a:extLst>
              <a:ext uri="{FF2B5EF4-FFF2-40B4-BE49-F238E27FC236}">
                <a16:creationId xmlns:a16="http://schemas.microsoft.com/office/drawing/2014/main" id="{06915A2E-2A61-4F33-8E8A-BEBCF78E6DB8}"/>
              </a:ext>
            </a:extLst>
          </p:cNvPr>
          <p:cNvSpPr txBox="1">
            <a:spLocks/>
          </p:cNvSpPr>
          <p:nvPr/>
        </p:nvSpPr>
        <p:spPr>
          <a:xfrm>
            <a:off x="723900" y="1253330"/>
            <a:ext cx="10515600" cy="495239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dirty="0" err="1">
                <a:latin typeface="Palatino Linotype" panose="02040502050505030304" pitchFamily="18" charset="0"/>
              </a:rPr>
              <a:t>Juliettes</a:t>
            </a:r>
            <a:r>
              <a:rPr lang="en-US" dirty="0">
                <a:latin typeface="Palatino Linotype" panose="02040502050505030304" pitchFamily="18" charset="0"/>
              </a:rPr>
              <a:t> earn </a:t>
            </a:r>
            <a:r>
              <a:rPr lang="en-US" dirty="0">
                <a:solidFill>
                  <a:srgbClr val="00B050"/>
                </a:solidFill>
                <a:latin typeface="Palatino Linotype" panose="02040502050505030304" pitchFamily="18" charset="0"/>
              </a:rPr>
              <a:t>recognitions and proceeds.</a:t>
            </a:r>
          </a:p>
          <a:p>
            <a:r>
              <a:rPr lang="en-US" dirty="0" err="1">
                <a:latin typeface="Palatino Linotype" panose="02040502050505030304" pitchFamily="18" charset="0"/>
              </a:rPr>
              <a:t>Juliettes</a:t>
            </a:r>
            <a:r>
              <a:rPr lang="en-US" dirty="0">
                <a:latin typeface="Palatino Linotype" panose="02040502050505030304" pitchFamily="18" charset="0"/>
              </a:rPr>
              <a:t> receive all individual girl </a:t>
            </a:r>
            <a:r>
              <a:rPr lang="en-US" dirty="0">
                <a:solidFill>
                  <a:srgbClr val="00B050"/>
                </a:solidFill>
                <a:latin typeface="Palatino Linotype" panose="02040502050505030304" pitchFamily="18" charset="0"/>
              </a:rPr>
              <a:t>rewards</a:t>
            </a:r>
            <a:r>
              <a:rPr lang="en-US" dirty="0">
                <a:latin typeface="Palatino Linotype" panose="02040502050505030304" pitchFamily="18" charset="0"/>
              </a:rPr>
              <a:t>. </a:t>
            </a:r>
          </a:p>
          <a:p>
            <a:r>
              <a:rPr lang="en-US" dirty="0">
                <a:latin typeface="Palatino Linotype" panose="02040502050505030304" pitchFamily="18" charset="0"/>
              </a:rPr>
              <a:t>Proceeds: </a:t>
            </a:r>
          </a:p>
          <a:p>
            <a:pPr lvl="1"/>
            <a:r>
              <a:rPr lang="en-US" dirty="0">
                <a:solidFill>
                  <a:srgbClr val="00B050"/>
                </a:solidFill>
                <a:latin typeface="Palatino Linotype" panose="02040502050505030304" pitchFamily="18" charset="0"/>
              </a:rPr>
              <a:t>$1/ </a:t>
            </a:r>
            <a:r>
              <a:rPr lang="en-US" dirty="0">
                <a:latin typeface="Palatino Linotype" panose="02040502050505030304" pitchFamily="18" charset="0"/>
              </a:rPr>
              <a:t>package of cookies sold</a:t>
            </a:r>
          </a:p>
          <a:p>
            <a:pPr lvl="1"/>
            <a:r>
              <a:rPr lang="en-US" dirty="0">
                <a:solidFill>
                  <a:srgbClr val="00B050"/>
                </a:solidFill>
                <a:latin typeface="Palatino Linotype" panose="02040502050505030304" pitchFamily="18" charset="0"/>
              </a:rPr>
              <a:t>25%</a:t>
            </a:r>
            <a:r>
              <a:rPr lang="en-US" dirty="0">
                <a:latin typeface="Palatino Linotype" panose="02040502050505030304" pitchFamily="18" charset="0"/>
              </a:rPr>
              <a:t> of nut products</a:t>
            </a:r>
          </a:p>
          <a:p>
            <a:pPr lvl="1"/>
            <a:r>
              <a:rPr lang="en-US" dirty="0">
                <a:solidFill>
                  <a:srgbClr val="00B050"/>
                </a:solidFill>
                <a:latin typeface="Palatino Linotype" panose="02040502050505030304" pitchFamily="18" charset="0"/>
              </a:rPr>
              <a:t>20%</a:t>
            </a:r>
            <a:r>
              <a:rPr lang="en-US" dirty="0">
                <a:latin typeface="Palatino Linotype" panose="02040502050505030304" pitchFamily="18" charset="0"/>
              </a:rPr>
              <a:t> of magazine subscriptions and other online items.</a:t>
            </a:r>
          </a:p>
          <a:p>
            <a:r>
              <a:rPr lang="en-US" dirty="0">
                <a:latin typeface="Palatino Linotype" panose="02040502050505030304" pitchFamily="18" charset="0"/>
              </a:rPr>
              <a:t>Juliette proceeds are </a:t>
            </a:r>
            <a:r>
              <a:rPr lang="en-US" dirty="0">
                <a:solidFill>
                  <a:srgbClr val="00B050"/>
                </a:solidFill>
                <a:latin typeface="Palatino Linotype" panose="02040502050505030304" pitchFamily="18" charset="0"/>
              </a:rPr>
              <a:t>retained by the service unit</a:t>
            </a:r>
            <a:endParaRPr lang="en-US" dirty="0">
              <a:latin typeface="Palatino Linotype" panose="02040502050505030304" pitchFamily="18" charset="0"/>
            </a:endParaRPr>
          </a:p>
          <a:p>
            <a:r>
              <a:rPr lang="en-US" dirty="0">
                <a:latin typeface="Palatino Linotype" panose="02040502050505030304" pitchFamily="18" charset="0"/>
              </a:rPr>
              <a:t>Funds may not be </a:t>
            </a:r>
            <a:r>
              <a:rPr lang="en-US" dirty="0">
                <a:solidFill>
                  <a:srgbClr val="00B050"/>
                </a:solidFill>
                <a:latin typeface="Palatino Linotype" panose="02040502050505030304" pitchFamily="18" charset="0"/>
              </a:rPr>
              <a:t>earmarked </a:t>
            </a:r>
            <a:r>
              <a:rPr lang="en-US" dirty="0">
                <a:latin typeface="Palatino Linotype" panose="02040502050505030304" pitchFamily="18" charset="0"/>
              </a:rPr>
              <a:t>for an individual Girl Scout based on her sales.</a:t>
            </a:r>
          </a:p>
          <a:p>
            <a:r>
              <a:rPr lang="en-US" dirty="0">
                <a:latin typeface="Palatino Linotype" panose="02040502050505030304" pitchFamily="18" charset="0"/>
              </a:rPr>
              <a:t>The funds may be spent on </a:t>
            </a:r>
            <a:r>
              <a:rPr lang="en-US" dirty="0">
                <a:solidFill>
                  <a:srgbClr val="00B050"/>
                </a:solidFill>
                <a:latin typeface="Palatino Linotype" panose="02040502050505030304" pitchFamily="18" charset="0"/>
              </a:rPr>
              <a:t>Girl Scout program activities</a:t>
            </a:r>
            <a:r>
              <a:rPr lang="en-US" dirty="0">
                <a:latin typeface="Palatino Linotype" panose="02040502050505030304" pitchFamily="18" charset="0"/>
              </a:rPr>
              <a:t>, including:</a:t>
            </a:r>
          </a:p>
          <a:p>
            <a:pPr lvl="1"/>
            <a:r>
              <a:rPr lang="en-US" dirty="0">
                <a:latin typeface="Palatino Linotype" panose="02040502050505030304" pitchFamily="18" charset="0"/>
              </a:rPr>
              <a:t>Girl Scout Shop </a:t>
            </a:r>
          </a:p>
          <a:p>
            <a:pPr lvl="1"/>
            <a:r>
              <a:rPr lang="en-US" dirty="0">
                <a:latin typeface="Palatino Linotype" panose="02040502050505030304" pitchFamily="18" charset="0"/>
              </a:rPr>
              <a:t>Membership registration</a:t>
            </a:r>
          </a:p>
          <a:p>
            <a:pPr lvl="1"/>
            <a:r>
              <a:rPr lang="en-US" dirty="0">
                <a:latin typeface="Palatino Linotype" panose="02040502050505030304" pitchFamily="18" charset="0"/>
              </a:rPr>
              <a:t>Program and camp events</a:t>
            </a:r>
          </a:p>
          <a:p>
            <a:pPr lvl="1"/>
            <a:r>
              <a:rPr lang="en-US" dirty="0">
                <a:latin typeface="Palatino Linotype" panose="02040502050505030304" pitchFamily="18" charset="0"/>
              </a:rPr>
              <a:t>Destination program.</a:t>
            </a:r>
          </a:p>
        </p:txBody>
      </p:sp>
    </p:spTree>
    <p:extLst>
      <p:ext uri="{BB962C8B-B14F-4D97-AF65-F5344CB8AC3E}">
        <p14:creationId xmlns:p14="http://schemas.microsoft.com/office/powerpoint/2010/main" val="2412667408"/>
      </p:ext>
    </p:extLst>
  </p:cSld>
  <p:clrMapOvr>
    <a:masterClrMapping/>
  </p:clrMapOvr>
  <p:transition>
    <p:fade/>
  </p:transition>
</p:sld>
</file>

<file path=ppt/theme/theme1.xml><?xml version="1.0" encoding="utf-8"?>
<a:theme xmlns:a="http://schemas.openxmlformats.org/drawingml/2006/main" name="Office Theme">
  <a:themeElements>
    <a:clrScheme name="GSUSA pallet">
      <a:dk1>
        <a:sysClr val="windowText" lastClr="000000"/>
      </a:dk1>
      <a:lt1>
        <a:sysClr val="window" lastClr="FFFFFF"/>
      </a:lt1>
      <a:dk2>
        <a:srgbClr val="146194"/>
      </a:dk2>
      <a:lt2>
        <a:srgbClr val="76DBF4"/>
      </a:lt2>
      <a:accent1>
        <a:srgbClr val="00B451"/>
      </a:accent1>
      <a:accent2>
        <a:srgbClr val="1496D4"/>
      </a:accent2>
      <a:accent3>
        <a:srgbClr val="9E5FD6"/>
      </a:accent3>
      <a:accent4>
        <a:srgbClr val="FD329E"/>
      </a:accent4>
      <a:accent5>
        <a:srgbClr val="EE3124"/>
      </a:accent5>
      <a:accent6>
        <a:srgbClr val="FF830C"/>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049A873558CD409F658F389618E557" ma:contentTypeVersion="6253" ma:contentTypeDescription="Create a new document." ma:contentTypeScope="" ma:versionID="96855a8c676a056f12d4283f39984c6c">
  <xsd:schema xmlns:xsd="http://www.w3.org/2001/XMLSchema" xmlns:xs="http://www.w3.org/2001/XMLSchema" xmlns:p="http://schemas.microsoft.com/office/2006/metadata/properties" xmlns:ns2="2ac3eeb1-a549-4afe-88b3-c509e9eca9a1" xmlns:ns3="7f11e76f-dd9d-46bb-bfe8-ef141a80f607" targetNamespace="http://schemas.microsoft.com/office/2006/metadata/properties" ma:root="true" ma:fieldsID="1fefb8d06f7d21d624843ce03c9b6d42" ns2:_="" ns3:_="">
    <xsd:import namespace="2ac3eeb1-a549-4afe-88b3-c509e9eca9a1"/>
    <xsd:import namespace="7f11e76f-dd9d-46bb-bfe8-ef141a80f60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3eeb1-a549-4afe-88b3-c509e9eca9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7ded7ae-4296-4572-b452-b4aae4a17ce1}" ma:internalName="TaxCatchAll" ma:showField="CatchAllData" ma:web="2ac3eeb1-a549-4afe-88b3-c509e9eca9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11e76f-dd9d-46bb-bfe8-ef141a80f60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705ce10-7293-4bb1-87f7-1928d6b086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ac3eeb1-a549-4afe-88b3-c509e9eca9a1">GSGLA-230914567-976047</_dlc_DocId>
    <_dlc_DocIdUrl xmlns="2ac3eeb1-a549-4afe-88b3-c509e9eca9a1">
      <Url>https://girlscoutsla.sharepoint.com/ProductProgram/_layouts/15/DocIdRedir.aspx?ID=GSGLA-230914567-976047</Url>
      <Description>GSGLA-230914567-976047</Description>
    </_dlc_DocIdUrl>
    <lcf76f155ced4ddcb4097134ff3c332f xmlns="7f11e76f-dd9d-46bb-bfe8-ef141a80f607">
      <Terms xmlns="http://schemas.microsoft.com/office/infopath/2007/PartnerControls"/>
    </lcf76f155ced4ddcb4097134ff3c332f>
    <TaxCatchAll xmlns="2ac3eeb1-a549-4afe-88b3-c509e9eca9a1" xsi:nil="true"/>
  </documentManagement>
</p:properties>
</file>

<file path=customXml/itemProps1.xml><?xml version="1.0" encoding="utf-8"?>
<ds:datastoreItem xmlns:ds="http://schemas.openxmlformats.org/officeDocument/2006/customXml" ds:itemID="{F2790100-0A31-4DF4-AB66-0A9E38DA1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3eeb1-a549-4afe-88b3-c509e9eca9a1"/>
    <ds:schemaRef ds:uri="7f11e76f-dd9d-46bb-bfe8-ef141a80f6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B2EDA2-9FF6-4320-BA97-C2F3C0560164}">
  <ds:schemaRefs>
    <ds:schemaRef ds:uri="http://schemas.microsoft.com/sharepoint/events"/>
  </ds:schemaRefs>
</ds:datastoreItem>
</file>

<file path=customXml/itemProps3.xml><?xml version="1.0" encoding="utf-8"?>
<ds:datastoreItem xmlns:ds="http://schemas.openxmlformats.org/officeDocument/2006/customXml" ds:itemID="{B5DE3299-E335-4660-A6BD-E0529033551E}">
  <ds:schemaRefs>
    <ds:schemaRef ds:uri="http://schemas.microsoft.com/sharepoint/v3/contenttype/forms"/>
  </ds:schemaRefs>
</ds:datastoreItem>
</file>

<file path=customXml/itemProps4.xml><?xml version="1.0" encoding="utf-8"?>
<ds:datastoreItem xmlns:ds="http://schemas.openxmlformats.org/officeDocument/2006/customXml" ds:itemID="{AE828E7E-A8EC-43B4-9710-BAB54E5EB4C8}">
  <ds:schemaRefs>
    <ds:schemaRef ds:uri="http://www.w3.org/XML/1998/namespace"/>
    <ds:schemaRef ds:uri="http://purl.org/dc/terms/"/>
    <ds:schemaRef ds:uri="http://schemas.openxmlformats.org/package/2006/metadata/core-properties"/>
    <ds:schemaRef ds:uri="http://purl.org/dc/dcmitype/"/>
    <ds:schemaRef ds:uri="2ac3eeb1-a549-4afe-88b3-c509e9eca9a1"/>
    <ds:schemaRef ds:uri="http://schemas.microsoft.com/office/2006/metadata/properties"/>
    <ds:schemaRef ds:uri="http://schemas.microsoft.com/office/2006/documentManagement/types"/>
    <ds:schemaRef ds:uri="http://schemas.microsoft.com/office/infopath/2007/PartnerControls"/>
    <ds:schemaRef ds:uri="7f11e76f-dd9d-46bb-bfe8-ef141a80f60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2187</TotalTime>
  <Words>7059</Words>
  <Application>Microsoft Office PowerPoint</Application>
  <PresentationFormat>Widescreen</PresentationFormat>
  <Paragraphs>537</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Girl Scout Text Medium</vt:lpstr>
      <vt:lpstr>Palatino Linotype</vt:lpstr>
      <vt:lpstr>Trefoil Sans</vt:lpstr>
      <vt:lpstr>Office Theme</vt:lpstr>
      <vt:lpstr>Girl Scout Juliettes/IRMs (Individually Registered Members)</vt:lpstr>
      <vt:lpstr>Purpose of the Product Programs</vt:lpstr>
      <vt:lpstr>Key players</vt:lpstr>
      <vt:lpstr>Roles + responsibilities: Girl Scouts</vt:lpstr>
      <vt:lpstr>Roles + responsibilities: Parents/Caregivers</vt:lpstr>
      <vt:lpstr>Roles + responsibilities: Juliette Advisor</vt:lpstr>
      <vt:lpstr>Products</vt:lpstr>
      <vt:lpstr>Gift of Caring + Cookies for the Community</vt:lpstr>
      <vt:lpstr>Proceeds + recognitions</vt:lpstr>
      <vt:lpstr>When to sell Girl Scout products</vt:lpstr>
      <vt:lpstr>Internet marketing</vt:lpstr>
      <vt:lpstr>Taking orders + receiving products</vt:lpstr>
      <vt:lpstr>Cookie Program</vt:lpstr>
      <vt:lpstr>Initial cookie inventory (SIO)</vt:lpstr>
      <vt:lpstr>Product pick-up</vt:lpstr>
      <vt:lpstr>Ways to Market Your Products </vt:lpstr>
      <vt:lpstr>Residential walkabouts</vt:lpstr>
      <vt:lpstr>Lemonade/Cookie stands</vt:lpstr>
      <vt:lpstr>Workplace selling</vt:lpstr>
      <vt:lpstr>Online selling</vt:lpstr>
      <vt:lpstr>Cookie booths</vt:lpstr>
      <vt:lpstr>Special booths</vt:lpstr>
      <vt:lpstr>Before, during, + after a booth</vt:lpstr>
      <vt:lpstr>So. Calif. council border agreement</vt:lpstr>
      <vt:lpstr>Money handling</vt:lpstr>
      <vt:lpstr>Exchanges + returns</vt:lpstr>
      <vt:lpstr>Safety tips</vt:lpstr>
      <vt:lpstr>Girl code of conduct </vt:lpstr>
      <vt:lpstr>Adult code of conduct </vt:lpstr>
      <vt:lpstr>Consequences</vt:lpstr>
      <vt:lpstr>Most common examples of rules not complied with: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Alisa Abrenica</dc:creator>
  <cp:lastModifiedBy>Alisa Abrenica</cp:lastModifiedBy>
  <cp:revision>4</cp:revision>
  <cp:lastPrinted>2024-09-06T18:00:55Z</cp:lastPrinted>
  <dcterms:created xsi:type="dcterms:W3CDTF">2021-09-01T23:39:01Z</dcterms:created>
  <dcterms:modified xsi:type="dcterms:W3CDTF">2024-09-06T18:01:16Z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0x010100D6049A873558CD409F658F389618E557</vt:lpwstr>
  </property>
  <property fmtid="{D5CDD505-2E9C-101B-9397-08002B2CF9AE}" pid="3" name="_dlc_DocIdItemGuid">
    <vt:lpwstr>bc198a3a-6eed-4056-ab2c-6c3aa116c2a7</vt:lpwstr>
  </property>
  <property fmtid="{D5CDD505-2E9C-101B-9397-08002B2CF9AE}" pid="4" name="MediaServiceImageTags">
    <vt:lpwstr/>
  </property>
</Properties>
</file>